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4.jpg" ContentType="image/jpg"/>
  <Override PartName="/ppt/media/image27.jpg" ContentType="image/jpg"/>
  <Override PartName="/ppt/media/image29.jpg" ContentType="image/jpg"/>
  <Override PartName="/ppt/media/image31.jpg" ContentType="image/jpg"/>
  <Override PartName="/ppt/media/image33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8.jpg" ContentType="image/jpg"/>
  <Override PartName="/ppt/media/image51.jpg" ContentType="image/jpg"/>
  <Override PartName="/ppt/media/image59.jpg" ContentType="image/jpg"/>
  <Override PartName="/ppt/media/image66.jpg" ContentType="image/jpg"/>
  <Override PartName="/ppt/media/image77.jpg" ContentType="image/jpg"/>
  <Override PartName="/ppt/media/image78.jpg" ContentType="image/jpg"/>
  <Override PartName="/ppt/media/image84.jpg" ContentType="image/jpg"/>
  <Override PartName="/ppt/media/image89.jpg" ContentType="image/jpg"/>
  <Override PartName="/ppt/media/image90.jpg" ContentType="image/jpg"/>
  <Override PartName="/ppt/media/image107.jpg" ContentType="image/jpg"/>
  <Override PartName="/ppt/media/image109.jpg" ContentType="image/jpg"/>
  <Override PartName="/ppt/media/image122.jpg" ContentType="image/jpg"/>
  <Override PartName="/ppt/media/image202.jpg" ContentType="image/jpg"/>
  <Override PartName="/ppt/media/image204.jpg" ContentType="image/jpg"/>
  <Override PartName="/ppt/media/image206.jpg" ContentType="image/jpg"/>
  <Override PartName="/ppt/media/image209.jpg" ContentType="image/jpg"/>
  <Override PartName="/ppt/media/image212.jpg" ContentType="image/jpg"/>
  <Override PartName="/ppt/media/image217.jpg" ContentType="image/jpg"/>
  <Override PartName="/ppt/media/image231.jpg" ContentType="image/jpg"/>
  <Override PartName="/ppt/media/image252.jpg" ContentType="image/jpg"/>
  <Override PartName="/ppt/media/image257.jpg" ContentType="image/jpg"/>
  <Override PartName="/ppt/media/image274.jpg" ContentType="image/jpg"/>
  <Override PartName="/ppt/media/image293.jpg" ContentType="image/jpg"/>
  <Override PartName="/ppt/media/image302.jpg" ContentType="image/jpg"/>
  <Override PartName="/ppt/media/image305.jpg" ContentType="image/jpg"/>
  <Override PartName="/ppt/media/image306.jpg" ContentType="image/jpg"/>
  <Override PartName="/ppt/media/image311.jpg" ContentType="image/jpg"/>
  <Override PartName="/ppt/media/image312.jpg" ContentType="image/jpg"/>
  <Override PartName="/ppt/media/image313.jpg" ContentType="image/jpg"/>
  <Override PartName="/ppt/media/image314.jpg" ContentType="image/jpg"/>
  <Override PartName="/ppt/media/image324.jpg" ContentType="image/jpg"/>
  <Override PartName="/ppt/media/image325.jpg" ContentType="image/jpg"/>
  <Override PartName="/ppt/media/image326.jpg" ContentType="image/jpg"/>
  <Override PartName="/ppt/media/image329.jpg" ContentType="image/jpg"/>
  <Override PartName="/ppt/media/image330.jpg" ContentType="image/jpg"/>
  <Override PartName="/ppt/media/image33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9" r:id="rId1"/>
  </p:sldMasterIdLst>
  <p:sldIdLst>
    <p:sldId id="351" r:id="rId2"/>
    <p:sldId id="256" r:id="rId3"/>
    <p:sldId id="257" r:id="rId4"/>
    <p:sldId id="258" r:id="rId5"/>
    <p:sldId id="259" r:id="rId6"/>
    <p:sldId id="350" r:id="rId7"/>
    <p:sldId id="260" r:id="rId8"/>
    <p:sldId id="261" r:id="rId9"/>
    <p:sldId id="354" r:id="rId10"/>
    <p:sldId id="355" r:id="rId11"/>
    <p:sldId id="353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356" r:id="rId28"/>
    <p:sldId id="277" r:id="rId29"/>
    <p:sldId id="278" r:id="rId30"/>
    <p:sldId id="279" r:id="rId31"/>
    <p:sldId id="281" r:id="rId32"/>
    <p:sldId id="282" r:id="rId33"/>
    <p:sldId id="280" r:id="rId34"/>
    <p:sldId id="283" r:id="rId35"/>
    <p:sldId id="357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358" r:id="rId45"/>
    <p:sldId id="292" r:id="rId46"/>
    <p:sldId id="293" r:id="rId47"/>
    <p:sldId id="294" r:id="rId48"/>
    <p:sldId id="360" r:id="rId49"/>
    <p:sldId id="295" r:id="rId50"/>
    <p:sldId id="296" r:id="rId51"/>
    <p:sldId id="297" r:id="rId52"/>
    <p:sldId id="298" r:id="rId53"/>
    <p:sldId id="359" r:id="rId54"/>
    <p:sldId id="299" r:id="rId55"/>
    <p:sldId id="300" r:id="rId56"/>
    <p:sldId id="361" r:id="rId57"/>
    <p:sldId id="301" r:id="rId58"/>
    <p:sldId id="302" r:id="rId59"/>
    <p:sldId id="303" r:id="rId60"/>
    <p:sldId id="362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594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0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0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04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25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66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60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04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16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9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43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g"/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9.jpg"/><Relationship Id="rId4" Type="http://schemas.openxmlformats.org/officeDocument/2006/relationships/image" Target="../media/image32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g"/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4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jpg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jp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jpg"/><Relationship Id="rId4" Type="http://schemas.openxmlformats.org/officeDocument/2006/relationships/image" Target="../media/image23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jp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jpg"/><Relationship Id="rId4" Type="http://schemas.openxmlformats.org/officeDocument/2006/relationships/image" Target="../media/image3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6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jp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g"/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012A-784A-781B-7D7E-B68D7F2F5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1" y="2687638"/>
            <a:ext cx="2037080" cy="741362"/>
          </a:xfrm>
        </p:spPr>
        <p:txBody>
          <a:bodyPr>
            <a:normAutofit fontScale="90000"/>
          </a:bodyPr>
          <a:lstStyle/>
          <a:p>
            <a:r>
              <a:rPr lang="en-US" dirty="0"/>
              <a:t>LEC 1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319C4-61BE-11E3-823A-561C81FD8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680" y="3810000"/>
            <a:ext cx="6858000" cy="741362"/>
          </a:xfrm>
        </p:spPr>
        <p:txBody>
          <a:bodyPr>
            <a:normAutofit fontScale="77500" lnSpcReduction="20000"/>
          </a:bodyPr>
          <a:lstStyle/>
          <a:p>
            <a:r>
              <a:rPr lang="en-GB" sz="4400" b="0" u="none" dirty="0">
                <a:solidFill>
                  <a:srgbClr val="04617B"/>
                </a:solidFill>
                <a:latin typeface="+mj-lt"/>
                <a:cs typeface="Arial Black"/>
              </a:rPr>
              <a:t>Time</a:t>
            </a:r>
            <a:r>
              <a:rPr lang="en-GB" sz="4400" b="0" u="none" spc="-90" dirty="0">
                <a:solidFill>
                  <a:srgbClr val="04617B"/>
                </a:solidFill>
                <a:latin typeface="+mj-lt"/>
                <a:cs typeface="Arial Black"/>
              </a:rPr>
              <a:t> </a:t>
            </a:r>
            <a:r>
              <a:rPr lang="en-GB" sz="4400" b="0" u="none" dirty="0">
                <a:solidFill>
                  <a:srgbClr val="04617B"/>
                </a:solidFill>
                <a:latin typeface="+mj-lt"/>
                <a:cs typeface="Arial Black"/>
              </a:rPr>
              <a:t>Value</a:t>
            </a:r>
            <a:r>
              <a:rPr lang="en-GB" sz="4400" b="0" u="none" spc="-85" dirty="0">
                <a:solidFill>
                  <a:srgbClr val="04617B"/>
                </a:solidFill>
                <a:latin typeface="+mj-lt"/>
                <a:cs typeface="Arial Black"/>
              </a:rPr>
              <a:t> </a:t>
            </a:r>
            <a:r>
              <a:rPr lang="en-GB" sz="4400" b="0" u="none" dirty="0">
                <a:solidFill>
                  <a:srgbClr val="04617B"/>
                </a:solidFill>
                <a:latin typeface="+mj-lt"/>
                <a:cs typeface="Arial Black"/>
              </a:rPr>
              <a:t>of</a:t>
            </a:r>
            <a:r>
              <a:rPr lang="en-GB" sz="4400" b="0" u="none" spc="215" dirty="0">
                <a:solidFill>
                  <a:srgbClr val="04617B"/>
                </a:solidFill>
                <a:latin typeface="+mj-lt"/>
                <a:cs typeface="Arial Black"/>
              </a:rPr>
              <a:t> </a:t>
            </a:r>
            <a:r>
              <a:rPr lang="en-GB" sz="4400" b="0" u="none" spc="-10" dirty="0">
                <a:solidFill>
                  <a:srgbClr val="04617B"/>
                </a:solidFill>
                <a:latin typeface="+mj-lt"/>
                <a:cs typeface="Arial Black"/>
              </a:rPr>
              <a:t>money</a:t>
            </a:r>
            <a:endParaRPr lang="en-GB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0602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023C1F3-7811-80AB-48CB-975535DE628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06375"/>
            <a:ext cx="1181100" cy="276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0AB5D3-2934-69AF-0B07-F5C7358A14FB}"/>
              </a:ext>
            </a:extLst>
          </p:cNvPr>
          <p:cNvSpPr txBox="1"/>
          <p:nvPr/>
        </p:nvSpPr>
        <p:spPr>
          <a:xfrm>
            <a:off x="101417" y="609600"/>
            <a:ext cx="8737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You deposited (1000 L.E) in a bank that gives you a daily interest of (0.003%) if you deposit another 2000 on the 11</a:t>
            </a:r>
            <a:r>
              <a:rPr lang="en-US" sz="2400" b="1" baseline="30000" dirty="0"/>
              <a:t>th</a:t>
            </a:r>
            <a:r>
              <a:rPr lang="en-US" sz="2400" b="1" dirty="0"/>
              <a:t> day and withdraw 500 on the 26</a:t>
            </a:r>
            <a:r>
              <a:rPr lang="en-US" sz="2400" b="1" baseline="30000" dirty="0"/>
              <a:t>th</a:t>
            </a:r>
            <a:r>
              <a:rPr lang="en-US" sz="2400" b="1" dirty="0"/>
              <a:t> day. Find balance  at the end of 30 day </a:t>
            </a:r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5C0386-02B9-5270-46B0-F38508F4D062}"/>
                  </a:ext>
                </a:extLst>
              </p:cNvPr>
              <p:cNvSpPr txBox="1"/>
              <p:nvPr/>
            </p:nvSpPr>
            <p:spPr>
              <a:xfrm>
                <a:off x="762000" y="3707514"/>
                <a:ext cx="6705600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2 - For 2000</a:t>
                </a:r>
              </a:p>
              <a:p>
                <a:pPr algn="ctr"/>
                <a:r>
                  <a:rPr lang="en-US" sz="2400" dirty="0"/>
                  <a:t>F = 2000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(1 + 0.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003/100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5C0386-02B9-5270-46B0-F38508F4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707514"/>
                <a:ext cx="6705600" cy="862608"/>
              </a:xfrm>
              <a:prstGeom prst="rect">
                <a:avLst/>
              </a:prstGeom>
              <a:blipFill>
                <a:blip r:embed="rId3"/>
                <a:stretch>
                  <a:fillRect l="-1364" t="-5634" b="-11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1096B8-073F-C848-2396-382BE1FB7587}"/>
                  </a:ext>
                </a:extLst>
              </p:cNvPr>
              <p:cNvSpPr txBox="1"/>
              <p:nvPr/>
            </p:nvSpPr>
            <p:spPr>
              <a:xfrm>
                <a:off x="758868" y="4565334"/>
                <a:ext cx="670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3 - For 500</a:t>
                </a:r>
              </a:p>
              <a:p>
                <a:pPr algn="ctr"/>
                <a:r>
                  <a:rPr lang="en-US" sz="2400" dirty="0"/>
                  <a:t>F = 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(1 + 0.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003/100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1096B8-073F-C848-2396-382BE1FB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8" y="4565334"/>
                <a:ext cx="6705600" cy="830997"/>
              </a:xfrm>
              <a:prstGeom prst="rect">
                <a:avLst/>
              </a:prstGeom>
              <a:blipFill>
                <a:blip r:embed="rId4"/>
                <a:stretch>
                  <a:fillRect l="-1364" t="-5882" b="-16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ACE747D-7054-A0B2-ECAD-3ACE9E582407}"/>
              </a:ext>
            </a:extLst>
          </p:cNvPr>
          <p:cNvSpPr txBox="1"/>
          <p:nvPr/>
        </p:nvSpPr>
        <p:spPr>
          <a:xfrm>
            <a:off x="777657" y="5453426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4 - For feature value </a:t>
            </a:r>
          </a:p>
          <a:p>
            <a:pPr algn="ctr"/>
            <a:r>
              <a:rPr lang="en-US" sz="2400" dirty="0"/>
              <a:t>F(1000)+f(2000)- f(500) = 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97DBAF-E6EA-8970-32A3-49B22E6E57F5}"/>
                  </a:ext>
                </a:extLst>
              </p:cNvPr>
              <p:cNvSpPr txBox="1"/>
              <p:nvPr/>
            </p:nvSpPr>
            <p:spPr>
              <a:xfrm>
                <a:off x="762000" y="2848333"/>
                <a:ext cx="670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1- For 1000</a:t>
                </a:r>
              </a:p>
              <a:p>
                <a:pPr algn="ctr"/>
                <a:r>
                  <a:rPr lang="en-US" sz="2400" dirty="0"/>
                  <a:t>F = 1000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(1 + 0.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003/100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97DBAF-E6EA-8970-32A3-49B22E6E5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848333"/>
                <a:ext cx="6705600" cy="830997"/>
              </a:xfrm>
              <a:prstGeom prst="rect">
                <a:avLst/>
              </a:prstGeom>
              <a:blipFill>
                <a:blip r:embed="rId5"/>
                <a:stretch>
                  <a:fillRect l="-1364" t="-5839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7906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412" y="152400"/>
            <a:ext cx="8886825" cy="3267075"/>
            <a:chOff x="125412" y="152400"/>
            <a:chExt cx="8886825" cy="3267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152400"/>
              <a:ext cx="4010025" cy="25050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2657475"/>
              <a:ext cx="5695950" cy="4286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400" y="2714625"/>
              <a:ext cx="1495425" cy="3333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12" y="3086100"/>
              <a:ext cx="7543799" cy="3333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0637" y="3143250"/>
              <a:ext cx="1371599" cy="27622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862" y="3576650"/>
            <a:ext cx="523874" cy="39051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19125" y="3671887"/>
            <a:ext cx="7581900" cy="2605405"/>
            <a:chOff x="619125" y="3671887"/>
            <a:chExt cx="7581900" cy="260540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125" y="3671887"/>
              <a:ext cx="3952875" cy="24955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4000" y="5294313"/>
              <a:ext cx="6238875" cy="4381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1800" y="5867400"/>
              <a:ext cx="1419225" cy="409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762" y="381000"/>
            <a:ext cx="8877286" cy="1790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2" y="2514600"/>
            <a:ext cx="747712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049" y="228600"/>
            <a:ext cx="7800975" cy="301942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400" y="3429000"/>
            <a:ext cx="8594725" cy="419100"/>
            <a:chOff x="152400" y="3429000"/>
            <a:chExt cx="8594725" cy="419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3429000"/>
              <a:ext cx="7181850" cy="419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4075" y="3448050"/>
              <a:ext cx="1543050" cy="3810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" y="4114800"/>
            <a:ext cx="85915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0" y="304800"/>
            <a:ext cx="8915400" cy="27813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00400"/>
            <a:ext cx="6915150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505212"/>
            <a:ext cx="7372350" cy="59053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2000" y="752475"/>
            <a:ext cx="6110605" cy="2447925"/>
            <a:chOff x="762000" y="752475"/>
            <a:chExt cx="6110605" cy="24479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752475"/>
              <a:ext cx="4238625" cy="24479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313" y="2514600"/>
              <a:ext cx="3990974" cy="37147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4095750"/>
            <a:ext cx="1590662" cy="3333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3400" y="4724399"/>
            <a:ext cx="73533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125" y="239713"/>
            <a:ext cx="7896225" cy="5399405"/>
            <a:chOff x="111125" y="239713"/>
            <a:chExt cx="7896225" cy="5399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39713"/>
              <a:ext cx="4191000" cy="2809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0" y="2598737"/>
              <a:ext cx="3924300" cy="419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25" y="3071812"/>
              <a:ext cx="7896224" cy="2155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00" y="5200650"/>
              <a:ext cx="1647812" cy="43814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4800" y="5791212"/>
            <a:ext cx="2190737" cy="4476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05200" y="5791200"/>
            <a:ext cx="360045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1" y="2521713"/>
            <a:ext cx="4783455" cy="1473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0" b="0" i="1" u="none" dirty="0">
                <a:solidFill>
                  <a:srgbClr val="FF0000"/>
                </a:solidFill>
                <a:latin typeface="Freestyle Script"/>
                <a:cs typeface="Freestyle Script"/>
              </a:rPr>
              <a:t>THANK</a:t>
            </a:r>
            <a:r>
              <a:rPr sz="9500" b="0" i="1" u="none" spc="-30" dirty="0">
                <a:solidFill>
                  <a:srgbClr val="FF0000"/>
                </a:solidFill>
                <a:latin typeface="Freestyle Script"/>
                <a:cs typeface="Freestyle Script"/>
              </a:rPr>
              <a:t> </a:t>
            </a:r>
            <a:r>
              <a:rPr sz="9500" b="0" i="1" u="none" spc="-25" dirty="0">
                <a:solidFill>
                  <a:srgbClr val="FF0000"/>
                </a:solidFill>
                <a:latin typeface="Freestyle Script"/>
                <a:cs typeface="Freestyle Script"/>
              </a:rPr>
              <a:t>YOU</a:t>
            </a:r>
            <a:endParaRPr sz="9500">
              <a:latin typeface="Freestyle Script"/>
              <a:cs typeface="Freestyle Script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E3CDC-1847-4162-43A3-10BD9A0E3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E54D-BA83-7800-FAB4-57ED4DEC4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LEC: 2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54CFF-5C02-B0A4-D57B-C5C8FB812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810000"/>
            <a:ext cx="6858000" cy="741362"/>
          </a:xfrm>
        </p:spPr>
        <p:txBody>
          <a:bodyPr>
            <a:normAutofit fontScale="77500" lnSpcReduction="20000"/>
          </a:bodyPr>
          <a:lstStyle/>
          <a:p>
            <a:r>
              <a:rPr lang="en-GB" sz="4400" b="0" u="none" dirty="0">
                <a:solidFill>
                  <a:srgbClr val="04617B"/>
                </a:solidFill>
                <a:latin typeface="+mj-lt"/>
                <a:cs typeface="Arial Black"/>
              </a:rPr>
              <a:t>The sum of uniform series</a:t>
            </a:r>
            <a:endParaRPr lang="en-GB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13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2886075" cy="5048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704850"/>
            <a:ext cx="8772525" cy="13239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5601" y="2028825"/>
            <a:ext cx="6248399" cy="45323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8100" y="5016500"/>
            <a:ext cx="2616200" cy="1092200"/>
            <a:chOff x="2578100" y="5016500"/>
            <a:chExt cx="2616200" cy="1092200"/>
          </a:xfrm>
        </p:grpSpPr>
        <p:sp>
          <p:nvSpPr>
            <p:cNvPr id="3" name="object 3"/>
            <p:cNvSpPr/>
            <p:nvPr/>
          </p:nvSpPr>
          <p:spPr>
            <a:xfrm>
              <a:off x="2590800" y="5029200"/>
              <a:ext cx="2590800" cy="1066800"/>
            </a:xfrm>
            <a:custGeom>
              <a:avLst/>
              <a:gdLst/>
              <a:ahLst/>
              <a:cxnLst/>
              <a:rect l="l" t="t" r="r" b="b"/>
              <a:pathLst>
                <a:path w="2590800" h="1066800">
                  <a:moveTo>
                    <a:pt x="2590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2590800" y="10668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90800" y="5029200"/>
              <a:ext cx="2590800" cy="1066800"/>
            </a:xfrm>
            <a:custGeom>
              <a:avLst/>
              <a:gdLst/>
              <a:ahLst/>
              <a:cxnLst/>
              <a:rect l="l" t="t" r="r" b="b"/>
              <a:pathLst>
                <a:path w="2590800" h="1066800">
                  <a:moveTo>
                    <a:pt x="0" y="0"/>
                  </a:moveTo>
                  <a:lnTo>
                    <a:pt x="2590800" y="0"/>
                  </a:lnTo>
                  <a:lnTo>
                    <a:pt x="25908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762" y="304812"/>
            <a:ext cx="8086724" cy="23050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112" y="3124200"/>
            <a:ext cx="5810250" cy="16954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0" y="5181600"/>
            <a:ext cx="2409824" cy="8000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9612" y="369051"/>
            <a:ext cx="2616200" cy="1092200"/>
            <a:chOff x="2349500" y="1206500"/>
            <a:chExt cx="2616200" cy="1092200"/>
          </a:xfrm>
        </p:grpSpPr>
        <p:sp>
          <p:nvSpPr>
            <p:cNvPr id="3" name="object 3"/>
            <p:cNvSpPr/>
            <p:nvPr/>
          </p:nvSpPr>
          <p:spPr>
            <a:xfrm>
              <a:off x="2362200" y="1219200"/>
              <a:ext cx="2590800" cy="1066800"/>
            </a:xfrm>
            <a:custGeom>
              <a:avLst/>
              <a:gdLst/>
              <a:ahLst/>
              <a:cxnLst/>
              <a:rect l="l" t="t" r="r" b="b"/>
              <a:pathLst>
                <a:path w="2590800" h="1066800">
                  <a:moveTo>
                    <a:pt x="2590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2590800" y="10668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62200" y="1219200"/>
              <a:ext cx="2590800" cy="1066800"/>
            </a:xfrm>
            <a:custGeom>
              <a:avLst/>
              <a:gdLst/>
              <a:ahLst/>
              <a:cxnLst/>
              <a:rect l="l" t="t" r="r" b="b"/>
              <a:pathLst>
                <a:path w="2590800" h="1066800">
                  <a:moveTo>
                    <a:pt x="0" y="0"/>
                  </a:moveTo>
                  <a:lnTo>
                    <a:pt x="2590800" y="0"/>
                  </a:lnTo>
                  <a:lnTo>
                    <a:pt x="25908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400" y="1371600"/>
              <a:ext cx="2409824" cy="800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2888" y="3780945"/>
            <a:ext cx="81508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Note</a:t>
            </a:r>
            <a:r>
              <a:rPr sz="1800" b="1" u="none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that</a:t>
            </a:r>
            <a:r>
              <a:rPr sz="1800" b="1" u="none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800" b="1" u="none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above</a:t>
            </a:r>
            <a:r>
              <a:rPr sz="1800" b="1" u="none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Equation</a:t>
            </a:r>
            <a:r>
              <a:rPr sz="1800" b="1" u="none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800" b="1" u="none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valid</a:t>
            </a:r>
            <a:r>
              <a:rPr sz="1800" b="1" u="none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if</a:t>
            </a:r>
            <a:r>
              <a:rPr sz="1800" b="1" u="none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1800" b="1" u="none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000000"/>
                </a:solidFill>
                <a:latin typeface="Arial"/>
                <a:cs typeface="Arial"/>
              </a:rPr>
              <a:t>only</a:t>
            </a:r>
            <a:r>
              <a:rPr sz="1800" b="1" u="none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u="none" spc="-25" dirty="0">
                <a:solidFill>
                  <a:srgbClr val="000000"/>
                </a:solidFill>
                <a:latin typeface="Arial"/>
                <a:cs typeface="Arial"/>
              </a:rPr>
              <a:t>if</a:t>
            </a:r>
            <a:r>
              <a:rPr lang="ar-EG" sz="1800" b="1" u="none" spc="-25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endParaRPr sz="1800" b="1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" y="4294892"/>
            <a:ext cx="868680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The first payment, A, is paid after one period from the moment when it is calculated </a:t>
            </a:r>
            <a:endParaRPr lang="ar-EG" sz="1800" dirty="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periods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successive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payments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equal.</a:t>
            </a:r>
            <a:endParaRPr sz="1800" dirty="0">
              <a:latin typeface="Times New Roman"/>
              <a:cs typeface="Times New Roman"/>
            </a:endParaRPr>
          </a:p>
          <a:p>
            <a:pPr marL="298450" marR="508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dirty="0">
                <a:latin typeface="Times New Roman"/>
                <a:cs typeface="Times New Roman"/>
              </a:rPr>
              <a:t>The payments are equal </a:t>
            </a:r>
            <a:r>
              <a:rPr lang="ar-EG" dirty="0" err="1">
                <a:latin typeface="Times New Roman"/>
                <a:cs typeface="Times New Roman"/>
              </a:rPr>
              <a:t>to</a:t>
            </a:r>
            <a:r>
              <a:rPr lang="ar-EG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each A.</a:t>
            </a:r>
            <a:endParaRPr lang="ar-EG" dirty="0">
              <a:latin typeface="Times New Roman"/>
              <a:cs typeface="Times New Roman"/>
            </a:endParaRPr>
          </a:p>
          <a:p>
            <a:pPr marL="298450" marR="508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endParaRPr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2884B-D9C9-5201-F693-A70215D37A38}"/>
              </a:ext>
            </a:extLst>
          </p:cNvPr>
          <p:cNvSpPr txBox="1"/>
          <p:nvPr/>
        </p:nvSpPr>
        <p:spPr>
          <a:xfrm>
            <a:off x="214312" y="2542144"/>
            <a:ext cx="8686800" cy="123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 dirty="0">
                <a:latin typeface="Times New Roman"/>
                <a:cs typeface="Times New Roman"/>
              </a:rPr>
              <a:t>P = Present rate.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 dirty="0">
                <a:latin typeface="Times New Roman"/>
                <a:cs typeface="Times New Roman"/>
              </a:rPr>
              <a:t>A = Repeated deposit value 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 dirty="0">
                <a:latin typeface="Times New Roman"/>
                <a:cs typeface="Times New Roman"/>
              </a:rPr>
              <a:t>N = The periodic.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 dirty="0">
                <a:latin typeface="Times New Roman"/>
                <a:cs typeface="Times New Roman"/>
              </a:rPr>
              <a:t>I =  interest rate.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230" y="0"/>
            <a:ext cx="8858250" cy="5943600"/>
            <a:chOff x="195263" y="333375"/>
            <a:chExt cx="8858250" cy="6305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263" y="333375"/>
              <a:ext cx="8858250" cy="13430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1676400"/>
              <a:ext cx="6705599" cy="4962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" y="0"/>
            <a:ext cx="8915400" cy="6059805"/>
            <a:chOff x="87313" y="419100"/>
            <a:chExt cx="8915400" cy="6059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13" y="419100"/>
              <a:ext cx="8915400" cy="952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1371600"/>
              <a:ext cx="6196012" cy="5106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30500" y="4330700"/>
            <a:ext cx="2692400" cy="1244600"/>
            <a:chOff x="2730500" y="4330700"/>
            <a:chExt cx="2692400" cy="1244600"/>
          </a:xfrm>
        </p:grpSpPr>
        <p:sp>
          <p:nvSpPr>
            <p:cNvPr id="3" name="object 3"/>
            <p:cNvSpPr/>
            <p:nvPr/>
          </p:nvSpPr>
          <p:spPr>
            <a:xfrm>
              <a:off x="2743200" y="4343400"/>
              <a:ext cx="2667000" cy="1219200"/>
            </a:xfrm>
            <a:custGeom>
              <a:avLst/>
              <a:gdLst/>
              <a:ahLst/>
              <a:cxnLst/>
              <a:rect l="l" t="t" r="r" b="b"/>
              <a:pathLst>
                <a:path w="2667000" h="1219200">
                  <a:moveTo>
                    <a:pt x="26670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2667000" y="1219200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43200" y="4343400"/>
              <a:ext cx="2667000" cy="1219200"/>
            </a:xfrm>
            <a:custGeom>
              <a:avLst/>
              <a:gdLst/>
              <a:ahLst/>
              <a:cxnLst/>
              <a:rect l="l" t="t" r="r" b="b"/>
              <a:pathLst>
                <a:path w="2667000" h="1219200">
                  <a:moveTo>
                    <a:pt x="0" y="0"/>
                  </a:moveTo>
                  <a:lnTo>
                    <a:pt x="2667000" y="0"/>
                  </a:lnTo>
                  <a:lnTo>
                    <a:pt x="26670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0974" y="1600200"/>
            <a:ext cx="5353050" cy="24098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0838" y="4495800"/>
            <a:ext cx="2366961" cy="8651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320" y="-10160"/>
            <a:ext cx="8924925" cy="4200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560" y="4271963"/>
            <a:ext cx="8382000" cy="15335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34400" y="8382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457200" y="0"/>
                </a:moveTo>
                <a:lnTo>
                  <a:pt x="0" y="0"/>
                </a:lnTo>
                <a:lnTo>
                  <a:pt x="0" y="304800"/>
                </a:lnTo>
                <a:lnTo>
                  <a:pt x="457200" y="3048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534"/>
            <a:ext cx="9144000" cy="68214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1065" y="43243"/>
            <a:ext cx="7341870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3200" b="0" u="none" dirty="0">
                <a:solidFill>
                  <a:srgbClr val="04617B"/>
                </a:solidFill>
                <a:latin typeface="Arial Black"/>
                <a:cs typeface="Arial Black"/>
              </a:rPr>
              <a:t>Time</a:t>
            </a:r>
            <a:r>
              <a:rPr sz="3200" b="0" u="none" spc="-90" dirty="0">
                <a:solidFill>
                  <a:srgbClr val="04617B"/>
                </a:solidFill>
                <a:latin typeface="Arial Black"/>
                <a:cs typeface="Arial Black"/>
              </a:rPr>
              <a:t> </a:t>
            </a:r>
            <a:r>
              <a:rPr sz="3200" b="0" u="none" dirty="0">
                <a:solidFill>
                  <a:srgbClr val="04617B"/>
                </a:solidFill>
                <a:latin typeface="Arial Black"/>
                <a:cs typeface="Arial Black"/>
              </a:rPr>
              <a:t>Value</a:t>
            </a:r>
            <a:r>
              <a:rPr sz="3200" b="0" u="none" spc="-85" dirty="0">
                <a:solidFill>
                  <a:srgbClr val="04617B"/>
                </a:solidFill>
                <a:latin typeface="Arial Black"/>
                <a:cs typeface="Arial Black"/>
              </a:rPr>
              <a:t> </a:t>
            </a:r>
            <a:r>
              <a:rPr sz="3200" b="0" u="none" dirty="0">
                <a:solidFill>
                  <a:srgbClr val="04617B"/>
                </a:solidFill>
                <a:latin typeface="Arial Black"/>
                <a:cs typeface="Arial Black"/>
              </a:rPr>
              <a:t>of</a:t>
            </a:r>
            <a:r>
              <a:rPr sz="3200" b="0" u="none" spc="215" dirty="0">
                <a:solidFill>
                  <a:srgbClr val="04617B"/>
                </a:solidFill>
                <a:latin typeface="Arial Black"/>
                <a:cs typeface="Arial Black"/>
              </a:rPr>
              <a:t> </a:t>
            </a:r>
            <a:r>
              <a:rPr sz="3200" b="0" u="none" spc="-10" dirty="0">
                <a:solidFill>
                  <a:srgbClr val="04617B"/>
                </a:solidFill>
                <a:latin typeface="Arial Black"/>
                <a:cs typeface="Arial Black"/>
              </a:rPr>
              <a:t>money</a:t>
            </a:r>
            <a:br>
              <a:rPr lang="en-US" sz="3200" b="0" u="none" spc="-10" dirty="0">
                <a:solidFill>
                  <a:srgbClr val="04617B"/>
                </a:solidFill>
                <a:latin typeface="Arial Black"/>
                <a:cs typeface="Arial Black"/>
              </a:rPr>
            </a:br>
            <a:r>
              <a:rPr lang="ar-EG" sz="3200" b="0" u="none" spc="-10" dirty="0">
                <a:solidFill>
                  <a:srgbClr val="04617B"/>
                </a:solidFill>
                <a:latin typeface="Arial Black"/>
                <a:cs typeface="Arial Black"/>
              </a:rPr>
              <a:t>تأثر الوقت على المال</a:t>
            </a:r>
            <a:endParaRPr sz="3200" dirty="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066800"/>
            <a:ext cx="3590925" cy="2762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2434" y="1490598"/>
            <a:ext cx="8579166" cy="20031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Interest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lang="ar-EG" sz="1800" dirty="0">
                <a:latin typeface="Arial"/>
                <a:cs typeface="Arial"/>
              </a:rPr>
              <a:t>a payment made for using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money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during 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given</a:t>
            </a:r>
            <a:r>
              <a:rPr sz="1800" spc="-10" dirty="0">
                <a:latin typeface="Arial"/>
                <a:cs typeface="Arial"/>
              </a:rPr>
              <a:t> period.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interest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amount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interest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paid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unit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time.</a:t>
            </a:r>
            <a:endParaRPr lang="ar-EG" sz="1800" spc="-10" dirty="0">
              <a:latin typeface="Arial"/>
              <a:cs typeface="Arial"/>
            </a:endParaRPr>
          </a:p>
          <a:p>
            <a:pPr marL="12700" marR="5080" algn="r">
              <a:lnSpc>
                <a:spcPct val="100000"/>
              </a:lnSpc>
              <a:spcBef>
                <a:spcPts val="100"/>
              </a:spcBef>
            </a:pPr>
            <a:r>
              <a:rPr lang="ar-EG" sz="1800" dirty="0">
                <a:latin typeface="Arial"/>
                <a:cs typeface="Arial"/>
              </a:rPr>
              <a:t>الفائدة هي مبلغ يتم دفعه مقابل استخدام المال خلال فترة زمنية معينة. معدل الفائدة هو مقدار الفائدة المدفوعة لكل وحدة زمنية.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Arial"/>
                <a:cs typeface="Arial"/>
              </a:rPr>
              <a:t>Interest rate :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Arial"/>
                <a:cs typeface="Arial"/>
              </a:rPr>
              <a:t>Monthly, yearly, daily ……………</a:t>
            </a:r>
            <a:endParaRPr lang="ar-EG" sz="1800" dirty="0">
              <a:latin typeface="Arial"/>
              <a:cs typeface="Arial"/>
            </a:endParaRPr>
          </a:p>
          <a:p>
            <a:pPr marL="12700" marR="5080" algn="r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1" y="3587750"/>
            <a:ext cx="1981200" cy="2857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2400" y="4042036"/>
            <a:ext cx="8839199" cy="197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013075" algn="l"/>
              </a:tabLst>
            </a:pPr>
            <a:r>
              <a:rPr sz="1800" b="1" dirty="0">
                <a:latin typeface="Times New Roman"/>
                <a:cs typeface="Times New Roman"/>
              </a:rPr>
              <a:t>Suppose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that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one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deposited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amount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“A”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now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lang="en-US" sz="1800" b="1" spc="-40" dirty="0">
                <a:latin typeface="Times New Roman"/>
                <a:cs typeface="Times New Roman"/>
              </a:rPr>
              <a:t>the </a:t>
            </a:r>
            <a:r>
              <a:rPr sz="1800" b="1" dirty="0">
                <a:latin typeface="Times New Roman"/>
                <a:cs typeface="Times New Roman"/>
              </a:rPr>
              <a:t>bank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annual </a:t>
            </a:r>
            <a:r>
              <a:rPr sz="1800" b="1" dirty="0">
                <a:latin typeface="Times New Roman"/>
                <a:cs typeface="Times New Roman"/>
              </a:rPr>
              <a:t>interest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rate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sz="1800" b="1" spc="-20" dirty="0">
                <a:latin typeface="Times New Roman"/>
                <a:cs typeface="Times New Roman"/>
              </a:rPr>
              <a:t>. Then,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amount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lang="en-US" sz="1800" b="1" spc="-20" dirty="0">
                <a:latin typeface="Times New Roman"/>
                <a:cs typeface="Times New Roman"/>
              </a:rPr>
              <a:t>be </a:t>
            </a:r>
            <a:r>
              <a:rPr sz="1800" b="1" dirty="0">
                <a:latin typeface="Times New Roman"/>
                <a:cs typeface="Times New Roman"/>
              </a:rPr>
              <a:t>paid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by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bank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after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one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year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(called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the </a:t>
            </a:r>
            <a:r>
              <a:rPr sz="1800" b="1" dirty="0">
                <a:latin typeface="Times New Roman"/>
                <a:cs typeface="Times New Roman"/>
              </a:rPr>
              <a:t>future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value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F)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given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by</a:t>
            </a:r>
            <a:r>
              <a:rPr lang="en-US" sz="1800" b="1" spc="-25" dirty="0">
                <a:latin typeface="Times New Roman"/>
                <a:cs typeface="Times New Roman"/>
              </a:rPr>
              <a:t> ()</a:t>
            </a:r>
            <a:r>
              <a:rPr sz="1800" b="1" dirty="0">
                <a:latin typeface="Times New Roman"/>
                <a:cs typeface="Times New Roman"/>
              </a:rPr>
              <a:t>	</a:t>
            </a:r>
            <a:endParaRPr lang="en-US" sz="1800" b="1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3013075" algn="l"/>
              </a:tabLst>
            </a:pPr>
            <a:r>
              <a:rPr sz="2000" b="1" dirty="0">
                <a:latin typeface="Times New Roman"/>
                <a:cs typeface="Times New Roman"/>
              </a:rPr>
              <a:t>F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-1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(1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+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i)</a:t>
            </a:r>
            <a:endParaRPr sz="20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5400" marR="276225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Similarly</a:t>
            </a:r>
            <a:r>
              <a:rPr lang="en-US" sz="1800" b="1" dirty="0">
                <a:latin typeface="Times New Roman"/>
                <a:cs typeface="Times New Roman"/>
              </a:rPr>
              <a:t>,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if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this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amount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deposited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bank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for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years,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then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its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future </a:t>
            </a:r>
            <a:r>
              <a:rPr sz="1800" b="1" dirty="0">
                <a:latin typeface="Times New Roman"/>
                <a:cs typeface="Times New Roman"/>
              </a:rPr>
              <a:t>value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after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 years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will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be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200" y="6019083"/>
            <a:ext cx="2830512" cy="53339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34C749-66B0-6F97-FE8F-9FEBA1EFFECD}"/>
              </a:ext>
            </a:extLst>
          </p:cNvPr>
          <p:cNvCxnSpPr/>
          <p:nvPr/>
        </p:nvCxnSpPr>
        <p:spPr>
          <a:xfrm>
            <a:off x="6019800" y="61722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C6FA59-D9FE-9D2A-E85A-9546EC04EDB3}"/>
              </a:ext>
            </a:extLst>
          </p:cNvPr>
          <p:cNvSpPr txBox="1"/>
          <p:nvPr/>
        </p:nvSpPr>
        <p:spPr>
          <a:xfrm>
            <a:off x="7620000" y="598753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b="1" dirty="0"/>
              <a:t>وحدات الزمن</a:t>
            </a:r>
            <a:endParaRPr lang="en-GB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" y="862025"/>
            <a:ext cx="8963011" cy="51339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268922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788" y="2842418"/>
            <a:ext cx="9125211" cy="4015582"/>
            <a:chOff x="642937" y="3276600"/>
            <a:chExt cx="7766050" cy="3448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37" y="3276600"/>
              <a:ext cx="7619999" cy="2238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162" y="5334012"/>
              <a:ext cx="7743824" cy="139063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800" y="2689225"/>
            <a:ext cx="974724" cy="306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52400"/>
            <a:ext cx="8421687" cy="2203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6622" y="2276474"/>
            <a:ext cx="1381125" cy="4095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6200" y="3016250"/>
            <a:ext cx="9067800" cy="3841750"/>
            <a:chOff x="914400" y="2355850"/>
            <a:chExt cx="6505575" cy="384175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624" y="2355850"/>
              <a:ext cx="4391025" cy="18573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625" y="4244975"/>
              <a:ext cx="5915025" cy="533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400" y="4768850"/>
              <a:ext cx="6505575" cy="14287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10993"/>
            <a:ext cx="8316912" cy="2073274"/>
            <a:chOff x="2743200" y="2999422"/>
            <a:chExt cx="8316912" cy="207327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400" y="3020059"/>
              <a:ext cx="7478712" cy="20526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0" y="2999422"/>
              <a:ext cx="1209675" cy="37147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5400" y="5352638"/>
            <a:ext cx="9118600" cy="1393825"/>
            <a:chOff x="965199" y="5075238"/>
            <a:chExt cx="7124700" cy="13938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199" y="5087937"/>
              <a:ext cx="7124700" cy="1381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599" y="5087938"/>
              <a:ext cx="152400" cy="2460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599" y="5087938"/>
              <a:ext cx="152400" cy="246379"/>
            </a:xfrm>
            <a:custGeom>
              <a:avLst/>
              <a:gdLst/>
              <a:ahLst/>
              <a:cxnLst/>
              <a:rect l="l" t="t" r="r" b="b"/>
              <a:pathLst>
                <a:path w="152400" h="246379">
                  <a:moveTo>
                    <a:pt x="0" y="25400"/>
                  </a:moveTo>
                  <a:lnTo>
                    <a:pt x="1995" y="15510"/>
                  </a:lnTo>
                  <a:lnTo>
                    <a:pt x="7437" y="7437"/>
                  </a:lnTo>
                  <a:lnTo>
                    <a:pt x="15510" y="1995"/>
                  </a:lnTo>
                  <a:lnTo>
                    <a:pt x="25400" y="0"/>
                  </a:lnTo>
                  <a:lnTo>
                    <a:pt x="127000" y="0"/>
                  </a:lnTo>
                  <a:lnTo>
                    <a:pt x="136889" y="1995"/>
                  </a:lnTo>
                  <a:lnTo>
                    <a:pt x="144962" y="7437"/>
                  </a:lnTo>
                  <a:lnTo>
                    <a:pt x="150404" y="15510"/>
                  </a:lnTo>
                  <a:lnTo>
                    <a:pt x="152400" y="25400"/>
                  </a:lnTo>
                  <a:lnTo>
                    <a:pt x="152400" y="220662"/>
                  </a:lnTo>
                  <a:lnTo>
                    <a:pt x="150404" y="230546"/>
                  </a:lnTo>
                  <a:lnTo>
                    <a:pt x="144962" y="238620"/>
                  </a:lnTo>
                  <a:lnTo>
                    <a:pt x="136889" y="244065"/>
                  </a:lnTo>
                  <a:lnTo>
                    <a:pt x="127000" y="246062"/>
                  </a:lnTo>
                  <a:lnTo>
                    <a:pt x="25400" y="246062"/>
                  </a:lnTo>
                  <a:lnTo>
                    <a:pt x="15510" y="244065"/>
                  </a:lnTo>
                  <a:lnTo>
                    <a:pt x="7437" y="238620"/>
                  </a:lnTo>
                  <a:lnTo>
                    <a:pt x="1995" y="230546"/>
                  </a:lnTo>
                  <a:lnTo>
                    <a:pt x="0" y="220662"/>
                  </a:lnTo>
                  <a:lnTo>
                    <a:pt x="0" y="25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79140" y="5184584"/>
            <a:ext cx="138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-</a:t>
            </a:r>
            <a:r>
              <a:rPr sz="1000" spc="-60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5" y="27972"/>
            <a:ext cx="8142287" cy="2935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8500" y="3949700"/>
            <a:ext cx="4368800" cy="1073150"/>
            <a:chOff x="1968500" y="3949700"/>
            <a:chExt cx="4368800" cy="1073150"/>
          </a:xfrm>
        </p:grpSpPr>
        <p:sp>
          <p:nvSpPr>
            <p:cNvPr id="3" name="object 3"/>
            <p:cNvSpPr/>
            <p:nvPr/>
          </p:nvSpPr>
          <p:spPr>
            <a:xfrm>
              <a:off x="1981200" y="3962400"/>
              <a:ext cx="4343400" cy="1047750"/>
            </a:xfrm>
            <a:custGeom>
              <a:avLst/>
              <a:gdLst/>
              <a:ahLst/>
              <a:cxnLst/>
              <a:rect l="l" t="t" r="r" b="b"/>
              <a:pathLst>
                <a:path w="4343400" h="1047750">
                  <a:moveTo>
                    <a:pt x="4343400" y="0"/>
                  </a:moveTo>
                  <a:lnTo>
                    <a:pt x="0" y="0"/>
                  </a:lnTo>
                  <a:lnTo>
                    <a:pt x="0" y="1047750"/>
                  </a:lnTo>
                  <a:lnTo>
                    <a:pt x="4343400" y="1047750"/>
                  </a:lnTo>
                  <a:lnTo>
                    <a:pt x="43434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81200" y="3962400"/>
              <a:ext cx="4343400" cy="1047750"/>
            </a:xfrm>
            <a:custGeom>
              <a:avLst/>
              <a:gdLst/>
              <a:ahLst/>
              <a:cxnLst/>
              <a:rect l="l" t="t" r="r" b="b"/>
              <a:pathLst>
                <a:path w="4343400" h="1047750">
                  <a:moveTo>
                    <a:pt x="0" y="0"/>
                  </a:moveTo>
                  <a:lnTo>
                    <a:pt x="4343400" y="0"/>
                  </a:lnTo>
                  <a:lnTo>
                    <a:pt x="4343400" y="1047750"/>
                  </a:lnTo>
                  <a:lnTo>
                    <a:pt x="0" y="10477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1" y="176225"/>
            <a:ext cx="4438649" cy="30478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9249" y="669130"/>
            <a:ext cx="7734300" cy="1209675"/>
            <a:chOff x="300038" y="914400"/>
            <a:chExt cx="7734300" cy="12096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38" y="914400"/>
              <a:ext cx="7734300" cy="12096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1413" y="1781175"/>
              <a:ext cx="2124075" cy="3429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77812" y="2066923"/>
            <a:ext cx="7705711" cy="838200"/>
            <a:chOff x="277812" y="2286000"/>
            <a:chExt cx="7705711" cy="8382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812" y="2286000"/>
              <a:ext cx="7705711" cy="838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5239" y="2705100"/>
              <a:ext cx="2019300" cy="41910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8943" y="3245641"/>
            <a:ext cx="7429500" cy="4381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3450" y="4114800"/>
            <a:ext cx="4125899" cy="7619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78062" y="5299074"/>
            <a:ext cx="3428999" cy="457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2209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25" y="2828594"/>
            <a:ext cx="1152525" cy="3714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0950" y="2209788"/>
            <a:ext cx="6934200" cy="1619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648212"/>
            <a:ext cx="9144000" cy="1447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864"/>
            <a:ext cx="9144000" cy="1619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81200"/>
            <a:ext cx="6257925" cy="1285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4114800"/>
            <a:ext cx="5572125" cy="1381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4CF0-7B01-9038-71B7-73F3E24ECBDE}"/>
              </a:ext>
            </a:extLst>
          </p:cNvPr>
          <p:cNvSpPr txBox="1">
            <a:spLocks/>
          </p:cNvSpPr>
          <p:nvPr/>
        </p:nvSpPr>
        <p:spPr>
          <a:xfrm>
            <a:off x="152400" y="3418562"/>
            <a:ext cx="8839200" cy="533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LEC 3: Interest Rate during different periods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61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28600"/>
            <a:ext cx="3038475" cy="438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254" y="746061"/>
            <a:ext cx="82981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</a:t>
            </a:r>
            <a:r>
              <a:rPr sz="1800" spc="2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economics</a:t>
            </a:r>
            <a:r>
              <a:rPr sz="1800" spc="3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problems</a:t>
            </a:r>
            <a:r>
              <a:rPr sz="1800" spc="3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encounter</a:t>
            </a:r>
            <a:r>
              <a:rPr sz="1800" spc="3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2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problem</a:t>
            </a:r>
            <a:r>
              <a:rPr sz="1800" spc="3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3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finding</a:t>
            </a:r>
            <a:r>
              <a:rPr sz="1800" spc="2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3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sum</a:t>
            </a:r>
            <a:r>
              <a:rPr sz="1800" spc="30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arithmetic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gradient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series</a:t>
            </a:r>
            <a:r>
              <a:rPr sz="1800" spc="2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payments,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i.e.</a:t>
            </a:r>
            <a:r>
              <a:rPr sz="1800" spc="2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payments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increases</a:t>
            </a:r>
            <a:r>
              <a:rPr sz="1800" spc="2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(or</a:t>
            </a:r>
            <a:r>
              <a:rPr sz="1800" spc="2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decreases) </a:t>
            </a:r>
            <a:r>
              <a:rPr sz="1800" dirty="0">
                <a:latin typeface="Arial"/>
                <a:cs typeface="Arial"/>
              </a:rPr>
              <a:t>uniformly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period.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4213" y="1398969"/>
            <a:ext cx="4649787" cy="47129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2700" y="4751387"/>
            <a:ext cx="5969000" cy="1129030"/>
            <a:chOff x="1282700" y="4751387"/>
            <a:chExt cx="5969000" cy="1129030"/>
          </a:xfrm>
        </p:grpSpPr>
        <p:sp>
          <p:nvSpPr>
            <p:cNvPr id="3" name="object 3"/>
            <p:cNvSpPr/>
            <p:nvPr/>
          </p:nvSpPr>
          <p:spPr>
            <a:xfrm>
              <a:off x="1295400" y="4764087"/>
              <a:ext cx="5943600" cy="1103630"/>
            </a:xfrm>
            <a:custGeom>
              <a:avLst/>
              <a:gdLst/>
              <a:ahLst/>
              <a:cxnLst/>
              <a:rect l="l" t="t" r="r" b="b"/>
              <a:pathLst>
                <a:path w="5943600" h="1103629">
                  <a:moveTo>
                    <a:pt x="5943600" y="0"/>
                  </a:moveTo>
                  <a:lnTo>
                    <a:pt x="0" y="0"/>
                  </a:lnTo>
                  <a:lnTo>
                    <a:pt x="0" y="1103312"/>
                  </a:lnTo>
                  <a:lnTo>
                    <a:pt x="5943600" y="1103312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400" y="4764087"/>
              <a:ext cx="5943600" cy="1103630"/>
            </a:xfrm>
            <a:custGeom>
              <a:avLst/>
              <a:gdLst/>
              <a:ahLst/>
              <a:cxnLst/>
              <a:rect l="l" t="t" r="r" b="b"/>
              <a:pathLst>
                <a:path w="5943600" h="1103629">
                  <a:moveTo>
                    <a:pt x="0" y="0"/>
                  </a:moveTo>
                  <a:lnTo>
                    <a:pt x="5943600" y="0"/>
                  </a:lnTo>
                  <a:lnTo>
                    <a:pt x="5943600" y="1103312"/>
                  </a:lnTo>
                  <a:lnTo>
                    <a:pt x="0" y="110331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77900" y="2906712"/>
            <a:ext cx="6426200" cy="1301750"/>
            <a:chOff x="977900" y="2906712"/>
            <a:chExt cx="6426200" cy="1301750"/>
          </a:xfrm>
        </p:grpSpPr>
        <p:sp>
          <p:nvSpPr>
            <p:cNvPr id="6" name="object 6"/>
            <p:cNvSpPr/>
            <p:nvPr/>
          </p:nvSpPr>
          <p:spPr>
            <a:xfrm>
              <a:off x="990600" y="2919412"/>
              <a:ext cx="6400800" cy="1276350"/>
            </a:xfrm>
            <a:custGeom>
              <a:avLst/>
              <a:gdLst/>
              <a:ahLst/>
              <a:cxnLst/>
              <a:rect l="l" t="t" r="r" b="b"/>
              <a:pathLst>
                <a:path w="6400800" h="1276350">
                  <a:moveTo>
                    <a:pt x="6400800" y="0"/>
                  </a:moveTo>
                  <a:lnTo>
                    <a:pt x="0" y="0"/>
                  </a:lnTo>
                  <a:lnTo>
                    <a:pt x="0" y="1276350"/>
                  </a:lnTo>
                  <a:lnTo>
                    <a:pt x="6400800" y="127635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0600" y="2919412"/>
              <a:ext cx="6400800" cy="1276350"/>
            </a:xfrm>
            <a:custGeom>
              <a:avLst/>
              <a:gdLst/>
              <a:ahLst/>
              <a:cxnLst/>
              <a:rect l="l" t="t" r="r" b="b"/>
              <a:pathLst>
                <a:path w="6400800" h="1276350">
                  <a:moveTo>
                    <a:pt x="0" y="0"/>
                  </a:moveTo>
                  <a:lnTo>
                    <a:pt x="6400800" y="0"/>
                  </a:lnTo>
                  <a:lnTo>
                    <a:pt x="64008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387" y="434975"/>
            <a:ext cx="6448411" cy="85724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38125" y="1371600"/>
            <a:ext cx="6838950" cy="1466850"/>
            <a:chOff x="238125" y="1371600"/>
            <a:chExt cx="6838950" cy="14668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1371600"/>
              <a:ext cx="6838950" cy="7715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2143125"/>
              <a:ext cx="5524500" cy="69532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4900" y="3092450"/>
            <a:ext cx="6224587" cy="92868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33400" y="4354512"/>
            <a:ext cx="6532880" cy="1437005"/>
            <a:chOff x="533400" y="4354512"/>
            <a:chExt cx="6532880" cy="14370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4354512"/>
              <a:ext cx="1724025" cy="4095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7162" y="4800599"/>
              <a:ext cx="5638799" cy="990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650" y="457200"/>
            <a:ext cx="2676512" cy="4381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2" y="990600"/>
            <a:ext cx="8867775" cy="14382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2971800"/>
            <a:ext cx="4108449" cy="25907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69545"/>
            <a:ext cx="2857500" cy="4492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0240" y="2921000"/>
            <a:ext cx="426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above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Equations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only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800" y="3581400"/>
            <a:ext cx="7770812" cy="19811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95400" y="788035"/>
            <a:ext cx="6426200" cy="1301750"/>
            <a:chOff x="863600" y="1338262"/>
            <a:chExt cx="6426200" cy="1301750"/>
          </a:xfrm>
        </p:grpSpPr>
        <p:sp>
          <p:nvSpPr>
            <p:cNvPr id="6" name="object 6"/>
            <p:cNvSpPr/>
            <p:nvPr/>
          </p:nvSpPr>
          <p:spPr>
            <a:xfrm>
              <a:off x="876300" y="1350962"/>
              <a:ext cx="6400800" cy="1276350"/>
            </a:xfrm>
            <a:custGeom>
              <a:avLst/>
              <a:gdLst/>
              <a:ahLst/>
              <a:cxnLst/>
              <a:rect l="l" t="t" r="r" b="b"/>
              <a:pathLst>
                <a:path w="6400800" h="1276350">
                  <a:moveTo>
                    <a:pt x="6400800" y="0"/>
                  </a:moveTo>
                  <a:lnTo>
                    <a:pt x="0" y="0"/>
                  </a:lnTo>
                  <a:lnTo>
                    <a:pt x="0" y="1276350"/>
                  </a:lnTo>
                  <a:lnTo>
                    <a:pt x="6400800" y="127635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6300" y="1350962"/>
              <a:ext cx="6400800" cy="1276350"/>
            </a:xfrm>
            <a:custGeom>
              <a:avLst/>
              <a:gdLst/>
              <a:ahLst/>
              <a:cxnLst/>
              <a:rect l="l" t="t" r="r" b="b"/>
              <a:pathLst>
                <a:path w="6400800" h="1276350">
                  <a:moveTo>
                    <a:pt x="0" y="0"/>
                  </a:moveTo>
                  <a:lnTo>
                    <a:pt x="6400800" y="0"/>
                  </a:lnTo>
                  <a:lnTo>
                    <a:pt x="64008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00" y="1524000"/>
              <a:ext cx="6224587" cy="928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080" y="-15239"/>
            <a:ext cx="9022080" cy="2419731"/>
            <a:chOff x="152400" y="685800"/>
            <a:chExt cx="9022080" cy="3495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685800"/>
              <a:ext cx="6334125" cy="1666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6319" y="2390425"/>
              <a:ext cx="4448161" cy="1790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2503487"/>
              <a:ext cx="904862" cy="3143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7320" y="5759449"/>
            <a:ext cx="4625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4145" algn="l"/>
              </a:tabLst>
            </a:pPr>
            <a:r>
              <a:rPr sz="1800" b="1" dirty="0">
                <a:latin typeface="Arial"/>
                <a:cs typeface="Arial"/>
              </a:rPr>
              <a:t>(A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-5000,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1000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$,</a:t>
            </a:r>
            <a:r>
              <a:rPr sz="1800" b="1" dirty="0">
                <a:latin typeface="Arial"/>
                <a:cs typeface="Arial"/>
              </a:rPr>
              <a:t>	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4,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=0.15)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1200" y="5522595"/>
            <a:ext cx="2319337" cy="536574"/>
          </a:xfrm>
          <a:prstGeom prst="rect">
            <a:avLst/>
          </a:prstGeom>
        </p:spPr>
      </p:pic>
      <p:pic>
        <p:nvPicPr>
          <p:cNvPr id="9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4400" y="2813611"/>
            <a:ext cx="6629400" cy="2299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56388"/>
            <a:ext cx="6019800" cy="18617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3025"/>
            <a:ext cx="9144000" cy="3274612"/>
            <a:chOff x="152400" y="381000"/>
            <a:chExt cx="9144000" cy="3274612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381000"/>
              <a:ext cx="6181725" cy="1695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7850" y="1922062"/>
              <a:ext cx="3638550" cy="17335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2235200"/>
              <a:ext cx="904875" cy="3143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52" y="5791200"/>
            <a:ext cx="4620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(A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-8000,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+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1000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$,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4,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=0.15)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18020" y="5007305"/>
            <a:ext cx="2095500" cy="1077900"/>
            <a:chOff x="4457700" y="4713300"/>
            <a:chExt cx="2962275" cy="146875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7700" y="4713300"/>
              <a:ext cx="1142999" cy="14684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0712" y="4876800"/>
              <a:ext cx="1819262" cy="7873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5560"/>
            <a:ext cx="8001000" cy="30479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040" y="3276600"/>
            <a:ext cx="869696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315075" cy="2028825"/>
            <a:chOff x="228600" y="533400"/>
            <a:chExt cx="6315075" cy="2028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533400"/>
              <a:ext cx="6315075" cy="2028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2247900"/>
              <a:ext cx="904862" cy="31432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567875"/>
            <a:ext cx="4733925" cy="21621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33924" y="3074923"/>
            <a:ext cx="4410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(A=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0,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1000,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5,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an</a:t>
            </a:r>
            <a:r>
              <a:rPr lang="en-GB" sz="1800" b="1" spc="-25" dirty="0">
                <a:latin typeface="Arial"/>
                <a:cs typeface="Arial"/>
              </a:rPr>
              <a:t>d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0.12)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" y="5181600"/>
            <a:ext cx="4724400" cy="4286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8000" y="3652837"/>
            <a:ext cx="1846262" cy="6476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5867400"/>
            <a:ext cx="6499224" cy="438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C4C6-3D93-CC21-003C-D91B1BD5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A3AB-5732-7B16-7174-B1608CF8C7D7}"/>
              </a:ext>
            </a:extLst>
          </p:cNvPr>
          <p:cNvSpPr txBox="1">
            <a:spLocks/>
          </p:cNvSpPr>
          <p:nvPr/>
        </p:nvSpPr>
        <p:spPr>
          <a:xfrm>
            <a:off x="152400" y="3418562"/>
            <a:ext cx="8839200" cy="533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LEC 4: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3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7100" y="4584700"/>
            <a:ext cx="3530600" cy="1447800"/>
            <a:chOff x="2197100" y="4584700"/>
            <a:chExt cx="3530600" cy="1447800"/>
          </a:xfrm>
        </p:grpSpPr>
        <p:sp>
          <p:nvSpPr>
            <p:cNvPr id="3" name="object 3"/>
            <p:cNvSpPr/>
            <p:nvPr/>
          </p:nvSpPr>
          <p:spPr>
            <a:xfrm>
              <a:off x="2209800" y="4597400"/>
              <a:ext cx="3505200" cy="1422400"/>
            </a:xfrm>
            <a:custGeom>
              <a:avLst/>
              <a:gdLst/>
              <a:ahLst/>
              <a:cxnLst/>
              <a:rect l="l" t="t" r="r" b="b"/>
              <a:pathLst>
                <a:path w="3505200" h="1422400">
                  <a:moveTo>
                    <a:pt x="3268129" y="0"/>
                  </a:moveTo>
                  <a:lnTo>
                    <a:pt x="237070" y="0"/>
                  </a:lnTo>
                  <a:lnTo>
                    <a:pt x="189291" y="4816"/>
                  </a:lnTo>
                  <a:lnTo>
                    <a:pt x="144789" y="18629"/>
                  </a:lnTo>
                  <a:lnTo>
                    <a:pt x="104519" y="40486"/>
                  </a:lnTo>
                  <a:lnTo>
                    <a:pt x="69434" y="69434"/>
                  </a:lnTo>
                  <a:lnTo>
                    <a:pt x="40486" y="104519"/>
                  </a:lnTo>
                  <a:lnTo>
                    <a:pt x="18629" y="144789"/>
                  </a:lnTo>
                  <a:lnTo>
                    <a:pt x="4816" y="189291"/>
                  </a:lnTo>
                  <a:lnTo>
                    <a:pt x="0" y="237070"/>
                  </a:lnTo>
                  <a:lnTo>
                    <a:pt x="0" y="1185329"/>
                  </a:lnTo>
                  <a:lnTo>
                    <a:pt x="4816" y="1233105"/>
                  </a:lnTo>
                  <a:lnTo>
                    <a:pt x="18629" y="1277605"/>
                  </a:lnTo>
                  <a:lnTo>
                    <a:pt x="40486" y="1317874"/>
                  </a:lnTo>
                  <a:lnTo>
                    <a:pt x="69434" y="1352961"/>
                  </a:lnTo>
                  <a:lnTo>
                    <a:pt x="104519" y="1381910"/>
                  </a:lnTo>
                  <a:lnTo>
                    <a:pt x="144789" y="1403768"/>
                  </a:lnTo>
                  <a:lnTo>
                    <a:pt x="189291" y="1417583"/>
                  </a:lnTo>
                  <a:lnTo>
                    <a:pt x="237070" y="1422400"/>
                  </a:lnTo>
                  <a:lnTo>
                    <a:pt x="3268129" y="1422400"/>
                  </a:lnTo>
                  <a:lnTo>
                    <a:pt x="3315908" y="1417583"/>
                  </a:lnTo>
                  <a:lnTo>
                    <a:pt x="3360410" y="1403768"/>
                  </a:lnTo>
                  <a:lnTo>
                    <a:pt x="3400680" y="1381910"/>
                  </a:lnTo>
                  <a:lnTo>
                    <a:pt x="3435765" y="1352961"/>
                  </a:lnTo>
                  <a:lnTo>
                    <a:pt x="3464713" y="1317874"/>
                  </a:lnTo>
                  <a:lnTo>
                    <a:pt x="3486570" y="1277605"/>
                  </a:lnTo>
                  <a:lnTo>
                    <a:pt x="3500383" y="1233105"/>
                  </a:lnTo>
                  <a:lnTo>
                    <a:pt x="3505200" y="1185329"/>
                  </a:lnTo>
                  <a:lnTo>
                    <a:pt x="3505200" y="237070"/>
                  </a:lnTo>
                  <a:lnTo>
                    <a:pt x="3500383" y="189291"/>
                  </a:lnTo>
                  <a:lnTo>
                    <a:pt x="3486570" y="144789"/>
                  </a:lnTo>
                  <a:lnTo>
                    <a:pt x="3464713" y="104519"/>
                  </a:lnTo>
                  <a:lnTo>
                    <a:pt x="3435765" y="69434"/>
                  </a:lnTo>
                  <a:lnTo>
                    <a:pt x="3400680" y="40486"/>
                  </a:lnTo>
                  <a:lnTo>
                    <a:pt x="3360410" y="18629"/>
                  </a:lnTo>
                  <a:lnTo>
                    <a:pt x="3315908" y="4816"/>
                  </a:lnTo>
                  <a:lnTo>
                    <a:pt x="3268129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09800" y="4597400"/>
              <a:ext cx="3505200" cy="1422400"/>
            </a:xfrm>
            <a:custGeom>
              <a:avLst/>
              <a:gdLst/>
              <a:ahLst/>
              <a:cxnLst/>
              <a:rect l="l" t="t" r="r" b="b"/>
              <a:pathLst>
                <a:path w="3505200" h="1422400">
                  <a:moveTo>
                    <a:pt x="0" y="237070"/>
                  </a:moveTo>
                  <a:lnTo>
                    <a:pt x="4816" y="189291"/>
                  </a:lnTo>
                  <a:lnTo>
                    <a:pt x="18629" y="144789"/>
                  </a:lnTo>
                  <a:lnTo>
                    <a:pt x="40486" y="104519"/>
                  </a:lnTo>
                  <a:lnTo>
                    <a:pt x="69434" y="69434"/>
                  </a:lnTo>
                  <a:lnTo>
                    <a:pt x="104519" y="40486"/>
                  </a:lnTo>
                  <a:lnTo>
                    <a:pt x="144789" y="18629"/>
                  </a:lnTo>
                  <a:lnTo>
                    <a:pt x="189291" y="4816"/>
                  </a:lnTo>
                  <a:lnTo>
                    <a:pt x="237070" y="0"/>
                  </a:lnTo>
                  <a:lnTo>
                    <a:pt x="3268129" y="0"/>
                  </a:lnTo>
                  <a:lnTo>
                    <a:pt x="3315908" y="4816"/>
                  </a:lnTo>
                  <a:lnTo>
                    <a:pt x="3360410" y="18629"/>
                  </a:lnTo>
                  <a:lnTo>
                    <a:pt x="3400680" y="40486"/>
                  </a:lnTo>
                  <a:lnTo>
                    <a:pt x="3435765" y="69434"/>
                  </a:lnTo>
                  <a:lnTo>
                    <a:pt x="3464713" y="104519"/>
                  </a:lnTo>
                  <a:lnTo>
                    <a:pt x="3486570" y="144789"/>
                  </a:lnTo>
                  <a:lnTo>
                    <a:pt x="3500383" y="189291"/>
                  </a:lnTo>
                  <a:lnTo>
                    <a:pt x="3505200" y="237070"/>
                  </a:lnTo>
                  <a:lnTo>
                    <a:pt x="3505200" y="1185329"/>
                  </a:lnTo>
                  <a:lnTo>
                    <a:pt x="3500383" y="1233105"/>
                  </a:lnTo>
                  <a:lnTo>
                    <a:pt x="3486570" y="1277605"/>
                  </a:lnTo>
                  <a:lnTo>
                    <a:pt x="3464713" y="1317874"/>
                  </a:lnTo>
                  <a:lnTo>
                    <a:pt x="3435765" y="1352961"/>
                  </a:lnTo>
                  <a:lnTo>
                    <a:pt x="3400680" y="1381910"/>
                  </a:lnTo>
                  <a:lnTo>
                    <a:pt x="3360410" y="1403768"/>
                  </a:lnTo>
                  <a:lnTo>
                    <a:pt x="3315908" y="1417583"/>
                  </a:lnTo>
                  <a:lnTo>
                    <a:pt x="3268129" y="1422400"/>
                  </a:lnTo>
                  <a:lnTo>
                    <a:pt x="237070" y="1422400"/>
                  </a:lnTo>
                  <a:lnTo>
                    <a:pt x="189291" y="1417583"/>
                  </a:lnTo>
                  <a:lnTo>
                    <a:pt x="144789" y="1403768"/>
                  </a:lnTo>
                  <a:lnTo>
                    <a:pt x="104519" y="1381910"/>
                  </a:lnTo>
                  <a:lnTo>
                    <a:pt x="69434" y="1352961"/>
                  </a:lnTo>
                  <a:lnTo>
                    <a:pt x="40486" y="1317874"/>
                  </a:lnTo>
                  <a:lnTo>
                    <a:pt x="18629" y="1277605"/>
                  </a:lnTo>
                  <a:lnTo>
                    <a:pt x="4816" y="1233105"/>
                  </a:lnTo>
                  <a:lnTo>
                    <a:pt x="0" y="1185329"/>
                  </a:lnTo>
                  <a:lnTo>
                    <a:pt x="0" y="23707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1599"/>
            <a:ext cx="2438400" cy="7466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157526"/>
            <a:ext cx="3324225" cy="1619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7200" y="1154510"/>
            <a:ext cx="4457700" cy="73342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067175" y="2091135"/>
            <a:ext cx="4924425" cy="1825625"/>
            <a:chOff x="152400" y="2771775"/>
            <a:chExt cx="4924425" cy="18256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2771775"/>
              <a:ext cx="4924425" cy="800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125" y="3571875"/>
              <a:ext cx="4752975" cy="7905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975" y="4378337"/>
              <a:ext cx="857250" cy="219062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00300" y="4800600"/>
            <a:ext cx="3124199" cy="11033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91250" y="5067299"/>
            <a:ext cx="109537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7400" y="4551368"/>
            <a:ext cx="2654300" cy="1405255"/>
            <a:chOff x="787400" y="4551368"/>
            <a:chExt cx="2654300" cy="1405255"/>
          </a:xfrm>
        </p:grpSpPr>
        <p:sp>
          <p:nvSpPr>
            <p:cNvPr id="3" name="object 3"/>
            <p:cNvSpPr/>
            <p:nvPr/>
          </p:nvSpPr>
          <p:spPr>
            <a:xfrm>
              <a:off x="800100" y="4564068"/>
              <a:ext cx="2628900" cy="1379855"/>
            </a:xfrm>
            <a:custGeom>
              <a:avLst/>
              <a:gdLst/>
              <a:ahLst/>
              <a:cxnLst/>
              <a:rect l="l" t="t" r="r" b="b"/>
              <a:pathLst>
                <a:path w="2628900" h="1379854">
                  <a:moveTo>
                    <a:pt x="2398979" y="0"/>
                  </a:moveTo>
                  <a:lnTo>
                    <a:pt x="229920" y="0"/>
                  </a:lnTo>
                  <a:lnTo>
                    <a:pt x="183585" y="4670"/>
                  </a:lnTo>
                  <a:lnTo>
                    <a:pt x="140428" y="18067"/>
                  </a:lnTo>
                  <a:lnTo>
                    <a:pt x="101373" y="39265"/>
                  </a:lnTo>
                  <a:lnTo>
                    <a:pt x="67344" y="67340"/>
                  </a:lnTo>
                  <a:lnTo>
                    <a:pt x="39268" y="101367"/>
                  </a:lnTo>
                  <a:lnTo>
                    <a:pt x="18069" y="140422"/>
                  </a:lnTo>
                  <a:lnTo>
                    <a:pt x="4671" y="183582"/>
                  </a:lnTo>
                  <a:lnTo>
                    <a:pt x="0" y="229920"/>
                  </a:lnTo>
                  <a:lnTo>
                    <a:pt x="0" y="1149604"/>
                  </a:lnTo>
                  <a:lnTo>
                    <a:pt x="4671" y="1195942"/>
                  </a:lnTo>
                  <a:lnTo>
                    <a:pt x="18069" y="1239101"/>
                  </a:lnTo>
                  <a:lnTo>
                    <a:pt x="39268" y="1278157"/>
                  </a:lnTo>
                  <a:lnTo>
                    <a:pt x="67344" y="1312184"/>
                  </a:lnTo>
                  <a:lnTo>
                    <a:pt x="101373" y="1340259"/>
                  </a:lnTo>
                  <a:lnTo>
                    <a:pt x="140428" y="1361457"/>
                  </a:lnTo>
                  <a:lnTo>
                    <a:pt x="183585" y="1374853"/>
                  </a:lnTo>
                  <a:lnTo>
                    <a:pt x="229920" y="1379524"/>
                  </a:lnTo>
                  <a:lnTo>
                    <a:pt x="2398979" y="1379524"/>
                  </a:lnTo>
                  <a:lnTo>
                    <a:pt x="2445314" y="1374853"/>
                  </a:lnTo>
                  <a:lnTo>
                    <a:pt x="2488471" y="1361457"/>
                  </a:lnTo>
                  <a:lnTo>
                    <a:pt x="2527526" y="1340259"/>
                  </a:lnTo>
                  <a:lnTo>
                    <a:pt x="2561555" y="1312184"/>
                  </a:lnTo>
                  <a:lnTo>
                    <a:pt x="2589631" y="1278157"/>
                  </a:lnTo>
                  <a:lnTo>
                    <a:pt x="2610830" y="1239101"/>
                  </a:lnTo>
                  <a:lnTo>
                    <a:pt x="2624228" y="1195942"/>
                  </a:lnTo>
                  <a:lnTo>
                    <a:pt x="2628900" y="1149604"/>
                  </a:lnTo>
                  <a:lnTo>
                    <a:pt x="2628900" y="229920"/>
                  </a:lnTo>
                  <a:lnTo>
                    <a:pt x="2624228" y="183582"/>
                  </a:lnTo>
                  <a:lnTo>
                    <a:pt x="2610830" y="140422"/>
                  </a:lnTo>
                  <a:lnTo>
                    <a:pt x="2589631" y="101367"/>
                  </a:lnTo>
                  <a:lnTo>
                    <a:pt x="2561555" y="67340"/>
                  </a:lnTo>
                  <a:lnTo>
                    <a:pt x="2527526" y="39265"/>
                  </a:lnTo>
                  <a:lnTo>
                    <a:pt x="2488471" y="18067"/>
                  </a:lnTo>
                  <a:lnTo>
                    <a:pt x="2445314" y="4670"/>
                  </a:lnTo>
                  <a:lnTo>
                    <a:pt x="2398979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0100" y="4564068"/>
              <a:ext cx="2628900" cy="1379855"/>
            </a:xfrm>
            <a:custGeom>
              <a:avLst/>
              <a:gdLst/>
              <a:ahLst/>
              <a:cxnLst/>
              <a:rect l="l" t="t" r="r" b="b"/>
              <a:pathLst>
                <a:path w="2628900" h="1379854">
                  <a:moveTo>
                    <a:pt x="0" y="229920"/>
                  </a:moveTo>
                  <a:lnTo>
                    <a:pt x="4671" y="183582"/>
                  </a:lnTo>
                  <a:lnTo>
                    <a:pt x="18069" y="140422"/>
                  </a:lnTo>
                  <a:lnTo>
                    <a:pt x="39268" y="101367"/>
                  </a:lnTo>
                  <a:lnTo>
                    <a:pt x="67344" y="67340"/>
                  </a:lnTo>
                  <a:lnTo>
                    <a:pt x="101373" y="39265"/>
                  </a:lnTo>
                  <a:lnTo>
                    <a:pt x="140428" y="18067"/>
                  </a:lnTo>
                  <a:lnTo>
                    <a:pt x="183585" y="4670"/>
                  </a:lnTo>
                  <a:lnTo>
                    <a:pt x="229920" y="0"/>
                  </a:lnTo>
                  <a:lnTo>
                    <a:pt x="2398979" y="0"/>
                  </a:lnTo>
                  <a:lnTo>
                    <a:pt x="2445314" y="4670"/>
                  </a:lnTo>
                  <a:lnTo>
                    <a:pt x="2488471" y="18067"/>
                  </a:lnTo>
                  <a:lnTo>
                    <a:pt x="2527526" y="39265"/>
                  </a:lnTo>
                  <a:lnTo>
                    <a:pt x="2561555" y="67340"/>
                  </a:lnTo>
                  <a:lnTo>
                    <a:pt x="2589631" y="101367"/>
                  </a:lnTo>
                  <a:lnTo>
                    <a:pt x="2610830" y="140422"/>
                  </a:lnTo>
                  <a:lnTo>
                    <a:pt x="2624228" y="183582"/>
                  </a:lnTo>
                  <a:lnTo>
                    <a:pt x="2628900" y="229920"/>
                  </a:lnTo>
                  <a:lnTo>
                    <a:pt x="2628900" y="1149604"/>
                  </a:lnTo>
                  <a:lnTo>
                    <a:pt x="2624228" y="1195942"/>
                  </a:lnTo>
                  <a:lnTo>
                    <a:pt x="2610830" y="1239101"/>
                  </a:lnTo>
                  <a:lnTo>
                    <a:pt x="2589631" y="1278157"/>
                  </a:lnTo>
                  <a:lnTo>
                    <a:pt x="2561555" y="1312184"/>
                  </a:lnTo>
                  <a:lnTo>
                    <a:pt x="2527526" y="1340259"/>
                  </a:lnTo>
                  <a:lnTo>
                    <a:pt x="2488471" y="1361457"/>
                  </a:lnTo>
                  <a:lnTo>
                    <a:pt x="2445314" y="1374853"/>
                  </a:lnTo>
                  <a:lnTo>
                    <a:pt x="2398979" y="1379524"/>
                  </a:lnTo>
                  <a:lnTo>
                    <a:pt x="229920" y="1379524"/>
                  </a:lnTo>
                  <a:lnTo>
                    <a:pt x="183585" y="1374853"/>
                  </a:lnTo>
                  <a:lnTo>
                    <a:pt x="140428" y="1361457"/>
                  </a:lnTo>
                  <a:lnTo>
                    <a:pt x="101373" y="1340259"/>
                  </a:lnTo>
                  <a:lnTo>
                    <a:pt x="67344" y="1312184"/>
                  </a:lnTo>
                  <a:lnTo>
                    <a:pt x="39268" y="1278157"/>
                  </a:lnTo>
                  <a:lnTo>
                    <a:pt x="18069" y="1239101"/>
                  </a:lnTo>
                  <a:lnTo>
                    <a:pt x="4671" y="1195942"/>
                  </a:lnTo>
                  <a:lnTo>
                    <a:pt x="0" y="1149604"/>
                  </a:lnTo>
                  <a:lnTo>
                    <a:pt x="0" y="22992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36575" y="255901"/>
            <a:ext cx="3530600" cy="1449705"/>
            <a:chOff x="596900" y="736598"/>
            <a:chExt cx="3530600" cy="1449705"/>
          </a:xfrm>
        </p:grpSpPr>
        <p:sp>
          <p:nvSpPr>
            <p:cNvPr id="6" name="object 6"/>
            <p:cNvSpPr/>
            <p:nvPr/>
          </p:nvSpPr>
          <p:spPr>
            <a:xfrm>
              <a:off x="609600" y="749298"/>
              <a:ext cx="3505200" cy="1424305"/>
            </a:xfrm>
            <a:custGeom>
              <a:avLst/>
              <a:gdLst/>
              <a:ahLst/>
              <a:cxnLst/>
              <a:rect l="l" t="t" r="r" b="b"/>
              <a:pathLst>
                <a:path w="3505200" h="1424305">
                  <a:moveTo>
                    <a:pt x="3267862" y="0"/>
                  </a:moveTo>
                  <a:lnTo>
                    <a:pt x="237337" y="0"/>
                  </a:lnTo>
                  <a:lnTo>
                    <a:pt x="189506" y="4821"/>
                  </a:lnTo>
                  <a:lnTo>
                    <a:pt x="144955" y="18651"/>
                  </a:lnTo>
                  <a:lnTo>
                    <a:pt x="104640" y="40533"/>
                  </a:lnTo>
                  <a:lnTo>
                    <a:pt x="69515" y="69515"/>
                  </a:lnTo>
                  <a:lnTo>
                    <a:pt x="40533" y="104640"/>
                  </a:lnTo>
                  <a:lnTo>
                    <a:pt x="18651" y="144955"/>
                  </a:lnTo>
                  <a:lnTo>
                    <a:pt x="4821" y="189506"/>
                  </a:lnTo>
                  <a:lnTo>
                    <a:pt x="0" y="237337"/>
                  </a:lnTo>
                  <a:lnTo>
                    <a:pt x="0" y="1186649"/>
                  </a:lnTo>
                  <a:lnTo>
                    <a:pt x="4821" y="1234481"/>
                  </a:lnTo>
                  <a:lnTo>
                    <a:pt x="18651" y="1279031"/>
                  </a:lnTo>
                  <a:lnTo>
                    <a:pt x="40533" y="1319347"/>
                  </a:lnTo>
                  <a:lnTo>
                    <a:pt x="69515" y="1354472"/>
                  </a:lnTo>
                  <a:lnTo>
                    <a:pt x="104640" y="1383453"/>
                  </a:lnTo>
                  <a:lnTo>
                    <a:pt x="144955" y="1405336"/>
                  </a:lnTo>
                  <a:lnTo>
                    <a:pt x="189506" y="1419165"/>
                  </a:lnTo>
                  <a:lnTo>
                    <a:pt x="237337" y="1423987"/>
                  </a:lnTo>
                  <a:lnTo>
                    <a:pt x="3267862" y="1423987"/>
                  </a:lnTo>
                  <a:lnTo>
                    <a:pt x="3315693" y="1419165"/>
                  </a:lnTo>
                  <a:lnTo>
                    <a:pt x="3360244" y="1405336"/>
                  </a:lnTo>
                  <a:lnTo>
                    <a:pt x="3400559" y="1383453"/>
                  </a:lnTo>
                  <a:lnTo>
                    <a:pt x="3435684" y="1354472"/>
                  </a:lnTo>
                  <a:lnTo>
                    <a:pt x="3464666" y="1319347"/>
                  </a:lnTo>
                  <a:lnTo>
                    <a:pt x="3486548" y="1279031"/>
                  </a:lnTo>
                  <a:lnTo>
                    <a:pt x="3500378" y="1234481"/>
                  </a:lnTo>
                  <a:lnTo>
                    <a:pt x="3505200" y="1186649"/>
                  </a:lnTo>
                  <a:lnTo>
                    <a:pt x="3505200" y="237337"/>
                  </a:lnTo>
                  <a:lnTo>
                    <a:pt x="3500378" y="189506"/>
                  </a:lnTo>
                  <a:lnTo>
                    <a:pt x="3486548" y="144955"/>
                  </a:lnTo>
                  <a:lnTo>
                    <a:pt x="3464666" y="104640"/>
                  </a:lnTo>
                  <a:lnTo>
                    <a:pt x="3435684" y="69515"/>
                  </a:lnTo>
                  <a:lnTo>
                    <a:pt x="3400559" y="40533"/>
                  </a:lnTo>
                  <a:lnTo>
                    <a:pt x="3360244" y="18651"/>
                  </a:lnTo>
                  <a:lnTo>
                    <a:pt x="3315693" y="4821"/>
                  </a:lnTo>
                  <a:lnTo>
                    <a:pt x="3267862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749298"/>
              <a:ext cx="3505200" cy="1424305"/>
            </a:xfrm>
            <a:custGeom>
              <a:avLst/>
              <a:gdLst/>
              <a:ahLst/>
              <a:cxnLst/>
              <a:rect l="l" t="t" r="r" b="b"/>
              <a:pathLst>
                <a:path w="3505200" h="1424305">
                  <a:moveTo>
                    <a:pt x="0" y="237337"/>
                  </a:moveTo>
                  <a:lnTo>
                    <a:pt x="4821" y="189506"/>
                  </a:lnTo>
                  <a:lnTo>
                    <a:pt x="18651" y="144955"/>
                  </a:lnTo>
                  <a:lnTo>
                    <a:pt x="40533" y="104640"/>
                  </a:lnTo>
                  <a:lnTo>
                    <a:pt x="69515" y="69515"/>
                  </a:lnTo>
                  <a:lnTo>
                    <a:pt x="104640" y="40533"/>
                  </a:lnTo>
                  <a:lnTo>
                    <a:pt x="144955" y="18651"/>
                  </a:lnTo>
                  <a:lnTo>
                    <a:pt x="189506" y="4821"/>
                  </a:lnTo>
                  <a:lnTo>
                    <a:pt x="237337" y="0"/>
                  </a:lnTo>
                  <a:lnTo>
                    <a:pt x="3267862" y="0"/>
                  </a:lnTo>
                  <a:lnTo>
                    <a:pt x="3315693" y="4821"/>
                  </a:lnTo>
                  <a:lnTo>
                    <a:pt x="3360244" y="18651"/>
                  </a:lnTo>
                  <a:lnTo>
                    <a:pt x="3400559" y="40533"/>
                  </a:lnTo>
                  <a:lnTo>
                    <a:pt x="3435684" y="69515"/>
                  </a:lnTo>
                  <a:lnTo>
                    <a:pt x="3464666" y="104640"/>
                  </a:lnTo>
                  <a:lnTo>
                    <a:pt x="3486548" y="144955"/>
                  </a:lnTo>
                  <a:lnTo>
                    <a:pt x="3500378" y="189506"/>
                  </a:lnTo>
                  <a:lnTo>
                    <a:pt x="3505200" y="237337"/>
                  </a:lnTo>
                  <a:lnTo>
                    <a:pt x="3505200" y="1186649"/>
                  </a:lnTo>
                  <a:lnTo>
                    <a:pt x="3500378" y="1234481"/>
                  </a:lnTo>
                  <a:lnTo>
                    <a:pt x="3486548" y="1279031"/>
                  </a:lnTo>
                  <a:lnTo>
                    <a:pt x="3464666" y="1319347"/>
                  </a:lnTo>
                  <a:lnTo>
                    <a:pt x="3435684" y="1354472"/>
                  </a:lnTo>
                  <a:lnTo>
                    <a:pt x="3400559" y="1383453"/>
                  </a:lnTo>
                  <a:lnTo>
                    <a:pt x="3360244" y="1405336"/>
                  </a:lnTo>
                  <a:lnTo>
                    <a:pt x="3315693" y="1419165"/>
                  </a:lnTo>
                  <a:lnTo>
                    <a:pt x="3267862" y="1423987"/>
                  </a:lnTo>
                  <a:lnTo>
                    <a:pt x="237337" y="1423987"/>
                  </a:lnTo>
                  <a:lnTo>
                    <a:pt x="189506" y="1419165"/>
                  </a:lnTo>
                  <a:lnTo>
                    <a:pt x="144955" y="1405336"/>
                  </a:lnTo>
                  <a:lnTo>
                    <a:pt x="104640" y="1383453"/>
                  </a:lnTo>
                  <a:lnTo>
                    <a:pt x="69515" y="1354472"/>
                  </a:lnTo>
                  <a:lnTo>
                    <a:pt x="40533" y="1319347"/>
                  </a:lnTo>
                  <a:lnTo>
                    <a:pt x="18651" y="1279031"/>
                  </a:lnTo>
                  <a:lnTo>
                    <a:pt x="4821" y="1234481"/>
                  </a:lnTo>
                  <a:lnTo>
                    <a:pt x="0" y="1186649"/>
                  </a:lnTo>
                  <a:lnTo>
                    <a:pt x="0" y="237337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954087"/>
              <a:ext cx="3124199" cy="110331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1497" y="624359"/>
            <a:ext cx="1363662" cy="7127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949" y="2053434"/>
            <a:ext cx="3371850" cy="9810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2431" y="3722861"/>
            <a:ext cx="884237" cy="3031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0751" y="3395037"/>
            <a:ext cx="5245099" cy="9588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" y="4724400"/>
            <a:ext cx="2403474" cy="9905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64037" y="5008562"/>
            <a:ext cx="1231900" cy="4222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152400"/>
            <a:ext cx="8382000" cy="2371725"/>
            <a:chOff x="152400" y="762000"/>
            <a:chExt cx="5829300" cy="237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762000"/>
              <a:ext cx="5829300" cy="23717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2819400"/>
              <a:ext cx="904875" cy="3143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03144" y="2809875"/>
            <a:ext cx="3775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1000,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0.2,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0.1,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4.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3429000"/>
            <a:ext cx="5334000" cy="2144712"/>
          </a:xfrm>
          <a:prstGeom prst="rect">
            <a:avLst/>
          </a:prstGeom>
        </p:spPr>
      </p:pic>
      <p:grpSp>
        <p:nvGrpSpPr>
          <p:cNvPr id="7" name="object 5">
            <a:extLst>
              <a:ext uri="{FF2B5EF4-FFF2-40B4-BE49-F238E27FC236}">
                <a16:creationId xmlns:a16="http://schemas.microsoft.com/office/drawing/2014/main" id="{50B3596C-3E2B-FC2F-048C-9D8F47CBC18F}"/>
              </a:ext>
            </a:extLst>
          </p:cNvPr>
          <p:cNvGrpSpPr/>
          <p:nvPr/>
        </p:nvGrpSpPr>
        <p:grpSpPr>
          <a:xfrm>
            <a:off x="5613400" y="3776503"/>
            <a:ext cx="3530600" cy="1449705"/>
            <a:chOff x="596900" y="736598"/>
            <a:chExt cx="3530600" cy="144970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B349245-78A9-35CD-76AC-D68A9A22F7FF}"/>
                </a:ext>
              </a:extLst>
            </p:cNvPr>
            <p:cNvSpPr/>
            <p:nvPr/>
          </p:nvSpPr>
          <p:spPr>
            <a:xfrm>
              <a:off x="609600" y="749298"/>
              <a:ext cx="3505200" cy="1424305"/>
            </a:xfrm>
            <a:custGeom>
              <a:avLst/>
              <a:gdLst/>
              <a:ahLst/>
              <a:cxnLst/>
              <a:rect l="l" t="t" r="r" b="b"/>
              <a:pathLst>
                <a:path w="3505200" h="1424305">
                  <a:moveTo>
                    <a:pt x="3267862" y="0"/>
                  </a:moveTo>
                  <a:lnTo>
                    <a:pt x="237337" y="0"/>
                  </a:lnTo>
                  <a:lnTo>
                    <a:pt x="189506" y="4821"/>
                  </a:lnTo>
                  <a:lnTo>
                    <a:pt x="144955" y="18651"/>
                  </a:lnTo>
                  <a:lnTo>
                    <a:pt x="104640" y="40533"/>
                  </a:lnTo>
                  <a:lnTo>
                    <a:pt x="69515" y="69515"/>
                  </a:lnTo>
                  <a:lnTo>
                    <a:pt x="40533" y="104640"/>
                  </a:lnTo>
                  <a:lnTo>
                    <a:pt x="18651" y="144955"/>
                  </a:lnTo>
                  <a:lnTo>
                    <a:pt x="4821" y="189506"/>
                  </a:lnTo>
                  <a:lnTo>
                    <a:pt x="0" y="237337"/>
                  </a:lnTo>
                  <a:lnTo>
                    <a:pt x="0" y="1186649"/>
                  </a:lnTo>
                  <a:lnTo>
                    <a:pt x="4821" y="1234481"/>
                  </a:lnTo>
                  <a:lnTo>
                    <a:pt x="18651" y="1279031"/>
                  </a:lnTo>
                  <a:lnTo>
                    <a:pt x="40533" y="1319347"/>
                  </a:lnTo>
                  <a:lnTo>
                    <a:pt x="69515" y="1354472"/>
                  </a:lnTo>
                  <a:lnTo>
                    <a:pt x="104640" y="1383453"/>
                  </a:lnTo>
                  <a:lnTo>
                    <a:pt x="144955" y="1405336"/>
                  </a:lnTo>
                  <a:lnTo>
                    <a:pt x="189506" y="1419165"/>
                  </a:lnTo>
                  <a:lnTo>
                    <a:pt x="237337" y="1423987"/>
                  </a:lnTo>
                  <a:lnTo>
                    <a:pt x="3267862" y="1423987"/>
                  </a:lnTo>
                  <a:lnTo>
                    <a:pt x="3315693" y="1419165"/>
                  </a:lnTo>
                  <a:lnTo>
                    <a:pt x="3360244" y="1405336"/>
                  </a:lnTo>
                  <a:lnTo>
                    <a:pt x="3400559" y="1383453"/>
                  </a:lnTo>
                  <a:lnTo>
                    <a:pt x="3435684" y="1354472"/>
                  </a:lnTo>
                  <a:lnTo>
                    <a:pt x="3464666" y="1319347"/>
                  </a:lnTo>
                  <a:lnTo>
                    <a:pt x="3486548" y="1279031"/>
                  </a:lnTo>
                  <a:lnTo>
                    <a:pt x="3500378" y="1234481"/>
                  </a:lnTo>
                  <a:lnTo>
                    <a:pt x="3505200" y="1186649"/>
                  </a:lnTo>
                  <a:lnTo>
                    <a:pt x="3505200" y="237337"/>
                  </a:lnTo>
                  <a:lnTo>
                    <a:pt x="3500378" y="189506"/>
                  </a:lnTo>
                  <a:lnTo>
                    <a:pt x="3486548" y="144955"/>
                  </a:lnTo>
                  <a:lnTo>
                    <a:pt x="3464666" y="104640"/>
                  </a:lnTo>
                  <a:lnTo>
                    <a:pt x="3435684" y="69515"/>
                  </a:lnTo>
                  <a:lnTo>
                    <a:pt x="3400559" y="40533"/>
                  </a:lnTo>
                  <a:lnTo>
                    <a:pt x="3360244" y="18651"/>
                  </a:lnTo>
                  <a:lnTo>
                    <a:pt x="3315693" y="4821"/>
                  </a:lnTo>
                  <a:lnTo>
                    <a:pt x="3267862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9BA31AD9-A34D-73DB-7F42-C3DDE40A40E1}"/>
                </a:ext>
              </a:extLst>
            </p:cNvPr>
            <p:cNvSpPr/>
            <p:nvPr/>
          </p:nvSpPr>
          <p:spPr>
            <a:xfrm>
              <a:off x="609600" y="749298"/>
              <a:ext cx="3505200" cy="1424305"/>
            </a:xfrm>
            <a:custGeom>
              <a:avLst/>
              <a:gdLst/>
              <a:ahLst/>
              <a:cxnLst/>
              <a:rect l="l" t="t" r="r" b="b"/>
              <a:pathLst>
                <a:path w="3505200" h="1424305">
                  <a:moveTo>
                    <a:pt x="0" y="237337"/>
                  </a:moveTo>
                  <a:lnTo>
                    <a:pt x="4821" y="189506"/>
                  </a:lnTo>
                  <a:lnTo>
                    <a:pt x="18651" y="144955"/>
                  </a:lnTo>
                  <a:lnTo>
                    <a:pt x="40533" y="104640"/>
                  </a:lnTo>
                  <a:lnTo>
                    <a:pt x="69515" y="69515"/>
                  </a:lnTo>
                  <a:lnTo>
                    <a:pt x="104640" y="40533"/>
                  </a:lnTo>
                  <a:lnTo>
                    <a:pt x="144955" y="18651"/>
                  </a:lnTo>
                  <a:lnTo>
                    <a:pt x="189506" y="4821"/>
                  </a:lnTo>
                  <a:lnTo>
                    <a:pt x="237337" y="0"/>
                  </a:lnTo>
                  <a:lnTo>
                    <a:pt x="3267862" y="0"/>
                  </a:lnTo>
                  <a:lnTo>
                    <a:pt x="3315693" y="4821"/>
                  </a:lnTo>
                  <a:lnTo>
                    <a:pt x="3360244" y="18651"/>
                  </a:lnTo>
                  <a:lnTo>
                    <a:pt x="3400559" y="40533"/>
                  </a:lnTo>
                  <a:lnTo>
                    <a:pt x="3435684" y="69515"/>
                  </a:lnTo>
                  <a:lnTo>
                    <a:pt x="3464666" y="104640"/>
                  </a:lnTo>
                  <a:lnTo>
                    <a:pt x="3486548" y="144955"/>
                  </a:lnTo>
                  <a:lnTo>
                    <a:pt x="3500378" y="189506"/>
                  </a:lnTo>
                  <a:lnTo>
                    <a:pt x="3505200" y="237337"/>
                  </a:lnTo>
                  <a:lnTo>
                    <a:pt x="3505200" y="1186649"/>
                  </a:lnTo>
                  <a:lnTo>
                    <a:pt x="3500378" y="1234481"/>
                  </a:lnTo>
                  <a:lnTo>
                    <a:pt x="3486548" y="1279031"/>
                  </a:lnTo>
                  <a:lnTo>
                    <a:pt x="3464666" y="1319347"/>
                  </a:lnTo>
                  <a:lnTo>
                    <a:pt x="3435684" y="1354472"/>
                  </a:lnTo>
                  <a:lnTo>
                    <a:pt x="3400559" y="1383453"/>
                  </a:lnTo>
                  <a:lnTo>
                    <a:pt x="3360244" y="1405336"/>
                  </a:lnTo>
                  <a:lnTo>
                    <a:pt x="3315693" y="1419165"/>
                  </a:lnTo>
                  <a:lnTo>
                    <a:pt x="3267862" y="1423987"/>
                  </a:lnTo>
                  <a:lnTo>
                    <a:pt x="237337" y="1423987"/>
                  </a:lnTo>
                  <a:lnTo>
                    <a:pt x="189506" y="1419165"/>
                  </a:lnTo>
                  <a:lnTo>
                    <a:pt x="144955" y="1405336"/>
                  </a:lnTo>
                  <a:lnTo>
                    <a:pt x="104640" y="1383453"/>
                  </a:lnTo>
                  <a:lnTo>
                    <a:pt x="69515" y="1354472"/>
                  </a:lnTo>
                  <a:lnTo>
                    <a:pt x="40533" y="1319347"/>
                  </a:lnTo>
                  <a:lnTo>
                    <a:pt x="18651" y="1279031"/>
                  </a:lnTo>
                  <a:lnTo>
                    <a:pt x="4821" y="1234481"/>
                  </a:lnTo>
                  <a:lnTo>
                    <a:pt x="0" y="1186649"/>
                  </a:lnTo>
                  <a:lnTo>
                    <a:pt x="0" y="237337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D0C26873-167F-A800-8F45-05DEE5E891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100" y="954087"/>
              <a:ext cx="3124199" cy="11033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48"/>
            <a:ext cx="9144000" cy="2731452"/>
            <a:chOff x="152400" y="762012"/>
            <a:chExt cx="6124575" cy="2262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762012"/>
              <a:ext cx="6124575" cy="21050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2709862"/>
              <a:ext cx="904875" cy="3143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52332" y="2770052"/>
            <a:ext cx="483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1+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0.8,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i.e.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0.2,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1000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0.25.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" y="3325472"/>
            <a:ext cx="6172200" cy="12632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760" y="4904643"/>
            <a:ext cx="6136640" cy="609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100" y="1054100"/>
            <a:ext cx="2235200" cy="939800"/>
            <a:chOff x="292100" y="1054100"/>
            <a:chExt cx="2235200" cy="939800"/>
          </a:xfrm>
        </p:grpSpPr>
        <p:sp>
          <p:nvSpPr>
            <p:cNvPr id="3" name="object 3"/>
            <p:cNvSpPr/>
            <p:nvPr/>
          </p:nvSpPr>
          <p:spPr>
            <a:xfrm>
              <a:off x="304800" y="1066800"/>
              <a:ext cx="2209800" cy="914400"/>
            </a:xfrm>
            <a:custGeom>
              <a:avLst/>
              <a:gdLst/>
              <a:ahLst/>
              <a:cxnLst/>
              <a:rect l="l" t="t" r="r" b="b"/>
              <a:pathLst>
                <a:path w="2209800" h="914400">
                  <a:moveTo>
                    <a:pt x="22098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209800" y="914400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1066800"/>
              <a:ext cx="2209800" cy="914400"/>
            </a:xfrm>
            <a:custGeom>
              <a:avLst/>
              <a:gdLst/>
              <a:ahLst/>
              <a:cxnLst/>
              <a:rect l="l" t="t" r="r" b="b"/>
              <a:pathLst>
                <a:path w="2209800" h="914400">
                  <a:moveTo>
                    <a:pt x="0" y="0"/>
                  </a:moveTo>
                  <a:lnTo>
                    <a:pt x="2209800" y="0"/>
                  </a:lnTo>
                  <a:lnTo>
                    <a:pt x="22098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04800"/>
            <a:ext cx="3857625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223962"/>
            <a:ext cx="1876425" cy="6286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0" y="1947863"/>
            <a:ext cx="4719637" cy="3708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66EFE-110C-D41C-45F3-59913EA7CA9B}"/>
              </a:ext>
            </a:extLst>
          </p:cNvPr>
          <p:cNvSpPr txBox="1"/>
          <p:nvPr/>
        </p:nvSpPr>
        <p:spPr>
          <a:xfrm>
            <a:off x="8001000" y="3244334"/>
            <a:ext cx="80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Years </a:t>
            </a:r>
            <a:endParaRPr lang="en-GB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2A57D7-882F-C188-99CB-4A7B647B8593}"/>
              </a:ext>
            </a:extLst>
          </p:cNvPr>
          <p:cNvCxnSpPr>
            <a:endCxn id="8" idx="1"/>
          </p:cNvCxnSpPr>
          <p:nvPr/>
        </p:nvCxnSpPr>
        <p:spPr>
          <a:xfrm>
            <a:off x="7162800" y="34290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9FAFDA-4742-F23F-12C5-9F4BA97A3B40}"/>
              </a:ext>
            </a:extLst>
          </p:cNvPr>
          <p:cNvCxnSpPr>
            <a:stCxn id="8" idx="2"/>
          </p:cNvCxnSpPr>
          <p:nvPr/>
        </p:nvCxnSpPr>
        <p:spPr>
          <a:xfrm>
            <a:off x="8403963" y="3613666"/>
            <a:ext cx="0" cy="133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52314E-D762-F01E-41D0-EC44CBC100B3}"/>
              </a:ext>
            </a:extLst>
          </p:cNvPr>
          <p:cNvCxnSpPr>
            <a:stCxn id="8" idx="0"/>
          </p:cNvCxnSpPr>
          <p:nvPr/>
        </p:nvCxnSpPr>
        <p:spPr>
          <a:xfrm flipV="1">
            <a:off x="8403963" y="2057400"/>
            <a:ext cx="0" cy="1186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32CCC5-EBE1-917A-AE1E-2609B6562B8C}"/>
              </a:ext>
            </a:extLst>
          </p:cNvPr>
          <p:cNvSpPr txBox="1"/>
          <p:nvPr/>
        </p:nvSpPr>
        <p:spPr>
          <a:xfrm>
            <a:off x="7924800" y="4953000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b="1" dirty="0"/>
              <a:t>إيداع</a:t>
            </a:r>
          </a:p>
          <a:p>
            <a:r>
              <a:rPr lang="en-US" b="1" dirty="0"/>
              <a:t>deposit</a:t>
            </a:r>
            <a:endParaRPr lang="en-GB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87AF5-B6D5-26E0-74AE-5502EE52B318}"/>
              </a:ext>
            </a:extLst>
          </p:cNvPr>
          <p:cNvSpPr txBox="1"/>
          <p:nvPr/>
        </p:nvSpPr>
        <p:spPr>
          <a:xfrm>
            <a:off x="8078278" y="1411069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b="1" dirty="0"/>
              <a:t>سحب</a:t>
            </a:r>
            <a:endParaRPr lang="en-US" b="1" dirty="0"/>
          </a:p>
          <a:p>
            <a:r>
              <a:rPr lang="en-US" b="1" dirty="0"/>
              <a:t>got</a:t>
            </a:r>
            <a:endParaRPr lang="en-GB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3733800" cy="533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0855" y="861060"/>
            <a:ext cx="81622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50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some</a:t>
            </a:r>
            <a:r>
              <a:rPr sz="1800" b="1" spc="45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transactions,</a:t>
            </a:r>
            <a:r>
              <a:rPr sz="1800" b="1" spc="55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50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interest</a:t>
            </a:r>
            <a:r>
              <a:rPr sz="1800" b="1" spc="50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rate</a:t>
            </a:r>
            <a:r>
              <a:rPr sz="1800" b="1" spc="55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50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not</a:t>
            </a:r>
            <a:r>
              <a:rPr sz="1800" b="1" spc="40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given,</a:t>
            </a:r>
            <a:r>
              <a:rPr sz="1800" b="1" spc="55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45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one</a:t>
            </a:r>
            <a:r>
              <a:rPr sz="1800" b="1" spc="40" dirty="0">
                <a:latin typeface="Arial"/>
                <a:cs typeface="Arial"/>
              </a:rPr>
              <a:t>  </a:t>
            </a:r>
            <a:r>
              <a:rPr sz="1800" b="1" dirty="0">
                <a:latin typeface="Arial"/>
                <a:cs typeface="Arial"/>
              </a:rPr>
              <a:t>has</a:t>
            </a:r>
            <a:r>
              <a:rPr sz="1800" b="1" spc="50" dirty="0">
                <a:latin typeface="Arial"/>
                <a:cs typeface="Arial"/>
              </a:rPr>
              <a:t>  </a:t>
            </a:r>
            <a:r>
              <a:rPr sz="1800" b="1" spc="-25" dirty="0">
                <a:latin typeface="Arial"/>
                <a:cs typeface="Arial"/>
              </a:rPr>
              <a:t>to </a:t>
            </a:r>
            <a:r>
              <a:rPr sz="1800" b="1" dirty="0">
                <a:latin typeface="Arial"/>
                <a:cs typeface="Arial"/>
              </a:rPr>
              <a:t>determine</a:t>
            </a:r>
            <a:r>
              <a:rPr sz="1800" b="1" spc="3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its</a:t>
            </a:r>
            <a:r>
              <a:rPr sz="1800" b="1" spc="3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value.</a:t>
            </a:r>
            <a:r>
              <a:rPr sz="1800" b="1" spc="3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</a:t>
            </a:r>
            <a:r>
              <a:rPr sz="1800" b="1" spc="3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example</a:t>
            </a:r>
            <a:r>
              <a:rPr sz="1800" b="1" spc="3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3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this</a:t>
            </a:r>
            <a:r>
              <a:rPr sz="1800" b="1" spc="3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3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buying</a:t>
            </a:r>
            <a:r>
              <a:rPr sz="1800" b="1" spc="3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car</a:t>
            </a:r>
            <a:r>
              <a:rPr sz="1800" b="1" spc="3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by</a:t>
            </a:r>
            <a:r>
              <a:rPr sz="1800" b="1" spc="35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installment, </a:t>
            </a:r>
            <a:r>
              <a:rPr sz="1800" b="1" dirty="0">
                <a:latin typeface="Arial"/>
                <a:cs typeface="Arial"/>
              </a:rPr>
              <a:t>where</a:t>
            </a:r>
            <a:r>
              <a:rPr sz="1800" b="1" spc="1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one</a:t>
            </a:r>
            <a:r>
              <a:rPr sz="1800" b="1" spc="2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pays</a:t>
            </a:r>
            <a:r>
              <a:rPr sz="1800" b="1" spc="2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down</a:t>
            </a:r>
            <a:r>
              <a:rPr sz="1800" b="1" spc="2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payment</a:t>
            </a:r>
            <a:r>
              <a:rPr sz="1800" b="1" spc="2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then</a:t>
            </a:r>
            <a:r>
              <a:rPr sz="1800" b="1" spc="2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he</a:t>
            </a:r>
            <a:r>
              <a:rPr sz="1800" b="1" spc="2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pays</a:t>
            </a:r>
            <a:r>
              <a:rPr sz="1800" b="1" spc="2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monthly</a:t>
            </a:r>
            <a:r>
              <a:rPr sz="1800" b="1" spc="2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predetermined </a:t>
            </a:r>
            <a:r>
              <a:rPr sz="1800" b="1" dirty="0">
                <a:latin typeface="Arial"/>
                <a:cs typeface="Arial"/>
              </a:rPr>
              <a:t>value for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given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period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935" y="2057400"/>
            <a:ext cx="8157210" cy="2085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415" y="4469448"/>
            <a:ext cx="812673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52400"/>
            <a:ext cx="7162800" cy="1600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839" y="4267198"/>
            <a:ext cx="2733675" cy="571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80" y="5181600"/>
            <a:ext cx="3962400" cy="885825"/>
          </a:xfrm>
          <a:prstGeom prst="rect">
            <a:avLst/>
          </a:prstGeom>
        </p:spPr>
      </p:pic>
      <p:pic>
        <p:nvPicPr>
          <p:cNvPr id="7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" y="1866899"/>
            <a:ext cx="713232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6350"/>
            <a:ext cx="7800975" cy="2876550"/>
            <a:chOff x="304800" y="6350"/>
            <a:chExt cx="7800975" cy="2876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6350"/>
              <a:ext cx="7800975" cy="20669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2073275"/>
              <a:ext cx="7448537" cy="809625"/>
            </a:xfrm>
            <a:prstGeom prst="rect">
              <a:avLst/>
            </a:prstGeom>
          </p:spPr>
        </p:pic>
      </p:grpSp>
      <p:pic>
        <p:nvPicPr>
          <p:cNvPr id="8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438" y="3048000"/>
            <a:ext cx="5867400" cy="1362075"/>
          </a:xfrm>
          <a:prstGeom prst="rect">
            <a:avLst/>
          </a:prstGeom>
        </p:spPr>
      </p:pic>
      <p:pic>
        <p:nvPicPr>
          <p:cNvPr id="9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800" y="4465954"/>
            <a:ext cx="6267450" cy="800100"/>
          </a:xfrm>
          <a:prstGeom prst="rect">
            <a:avLst/>
          </a:prstGeom>
        </p:spPr>
      </p:pic>
      <p:pic>
        <p:nvPicPr>
          <p:cNvPr id="10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4640" y="5410200"/>
            <a:ext cx="2686050" cy="857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57" y="2024055"/>
            <a:ext cx="4733925" cy="9810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357" y="3333113"/>
            <a:ext cx="2562211" cy="361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" y="4023046"/>
            <a:ext cx="4162425" cy="942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" y="304800"/>
            <a:ext cx="5867400" cy="136206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A8A6F-C66A-BAB9-D7D8-4F942C92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0129-1FC9-D92E-4991-C77ABD81CD70}"/>
              </a:ext>
            </a:extLst>
          </p:cNvPr>
          <p:cNvSpPr txBox="1">
            <a:spLocks/>
          </p:cNvSpPr>
          <p:nvPr/>
        </p:nvSpPr>
        <p:spPr>
          <a:xfrm>
            <a:off x="152400" y="3418562"/>
            <a:ext cx="8839200" cy="533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LEC 4: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154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008" y="76200"/>
            <a:ext cx="87863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100"/>
              </a:spcBef>
            </a:pPr>
            <a:r>
              <a:rPr dirty="0"/>
              <a:t>Economic</a:t>
            </a:r>
            <a:r>
              <a:rPr spc="-30" dirty="0"/>
              <a:t> </a:t>
            </a:r>
            <a:r>
              <a:rPr dirty="0"/>
              <a:t>Comparison</a:t>
            </a:r>
            <a:r>
              <a:rPr spc="-40" dirty="0"/>
              <a:t> </a:t>
            </a:r>
            <a:r>
              <a:rPr dirty="0"/>
              <a:t>of</a:t>
            </a:r>
            <a:r>
              <a:rPr spc="-190" dirty="0"/>
              <a:t> </a:t>
            </a:r>
            <a:r>
              <a:rPr spc="-10" dirty="0"/>
              <a:t>Alternatives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008" y="762000"/>
            <a:ext cx="9014992" cy="41934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50165">
              <a:lnSpc>
                <a:spcPct val="100000"/>
              </a:lnSpc>
              <a:spcBef>
                <a:spcPts val="100"/>
              </a:spcBef>
            </a:pPr>
            <a:r>
              <a:rPr lang="en-US" sz="2000" b="1" dirty="0">
                <a:latin typeface="Times New Roman"/>
                <a:cs typeface="Times New Roman"/>
              </a:rPr>
              <a:t>This section addresses the challenge of selecting one alternative among many options. The decision is informed by economic analysis.</a:t>
            </a:r>
            <a:endParaRPr lang="en-US" sz="2000" b="1" spc="-10" dirty="0">
              <a:latin typeface="Times New Roman"/>
              <a:cs typeface="Times New Roman"/>
            </a:endParaRPr>
          </a:p>
          <a:p>
            <a:pPr marL="266700" marR="5080" indent="50165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266700" marR="5080" indent="50165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630"/>
              </a:spcBef>
              <a:buSzPct val="83333"/>
              <a:buFont typeface="Arial" panose="020B0604020202020204" pitchFamily="34" charset="0"/>
              <a:buChar char="•"/>
              <a:tabLst>
                <a:tab pos="183515" algn="l"/>
              </a:tabLst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Present</a:t>
            </a:r>
            <a:r>
              <a:rPr sz="2000" b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Value</a:t>
            </a:r>
            <a:r>
              <a:rPr sz="2000" b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Analysis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lain"/>
            </a:pPr>
            <a:endParaRPr sz="2000" dirty="0">
              <a:latin typeface="Times New Roman"/>
              <a:cs typeface="Times New Roman"/>
            </a:endParaRPr>
          </a:p>
          <a:p>
            <a:pPr marL="713104" marR="237490" lvl="1" indent="50165"/>
            <a:r>
              <a:rPr lang="en-US" sz="2000" b="1" dirty="0">
                <a:latin typeface="Times New Roman"/>
                <a:cs typeface="Times New Roman"/>
              </a:rPr>
              <a:t>We divide our analysis into two parts: one for equal lifetimes and another for different lifetimes.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69265" lvl="1" indent="-457200">
              <a:spcBef>
                <a:spcPts val="630"/>
              </a:spcBef>
              <a:buSzPct val="83333"/>
              <a:buFont typeface="Arial" panose="020B0604020202020204" pitchFamily="34" charset="0"/>
              <a:buChar char="•"/>
              <a:tabLst>
                <a:tab pos="183515" algn="l"/>
              </a:tabLst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Equal </a:t>
            </a:r>
            <a:r>
              <a:rPr lang="en-US" sz="20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Lifetimes</a:t>
            </a:r>
            <a:endParaRPr sz="2000" b="1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  <a:p>
            <a:pPr marL="488950" marR="694055" lvl="1" indent="50165"/>
            <a:endParaRPr lang="en-US" sz="2000" dirty="0">
              <a:latin typeface="Times New Roman"/>
              <a:cs typeface="Times New Roman"/>
            </a:endParaRPr>
          </a:p>
          <a:p>
            <a:pPr marL="488950" marR="694055" lvl="1" indent="50165"/>
            <a:r>
              <a:rPr lang="en-US" sz="2000" b="1" dirty="0">
                <a:latin typeface="Times New Roman"/>
                <a:cs typeface="Times New Roman"/>
              </a:rPr>
              <a:t>This analysis calculates the present value of each alternative's cost or profit, assuming equal lifetimes for all options.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3813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381374"/>
            <a:ext cx="4343400" cy="34766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3401" y="3381374"/>
            <a:ext cx="4800600" cy="8096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3400" y="4191000"/>
            <a:ext cx="4800600" cy="7762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43401" y="4982513"/>
            <a:ext cx="4800600" cy="846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43400" y="5829287"/>
            <a:ext cx="4800600" cy="1028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7660" y="411480"/>
            <a:ext cx="34086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Non-Equal</a:t>
            </a:r>
            <a:r>
              <a:rPr sz="2000" b="1" u="sng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sz="2000" b="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Lifetimes</a:t>
            </a:r>
            <a:endParaRPr sz="20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5240" y="1219200"/>
            <a:ext cx="3571875" cy="381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20" y="1981200"/>
            <a:ext cx="9144000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For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example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if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 lifetimes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are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4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 6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years,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LCM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12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years.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This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12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years </a:t>
            </a:r>
            <a:r>
              <a:rPr sz="1800" b="1" dirty="0">
                <a:latin typeface="Times New Roman"/>
                <a:cs typeface="Times New Roman"/>
              </a:rPr>
              <a:t>period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includes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two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periods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6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years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3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periods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4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years.</a:t>
            </a:r>
            <a:endParaRPr lang="en-US" sz="1800" b="1" spc="-10" dirty="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2F95C9-8441-431C-0F11-E952CF593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72733"/>
              </p:ext>
            </p:extLst>
          </p:nvPr>
        </p:nvGraphicFramePr>
        <p:xfrm>
          <a:off x="3048000" y="2974444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085784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66947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92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ar-EG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4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6</a:t>
                      </a:r>
                      <a:endParaRPr lang="en-GB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84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3064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ar-EG" dirty="0"/>
                        <a:t>2*2*3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63006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95338A32-9492-C16C-3410-B5474DC6F6ED}"/>
              </a:ext>
            </a:extLst>
          </p:cNvPr>
          <p:cNvSpPr/>
          <p:nvPr/>
        </p:nvSpPr>
        <p:spPr>
          <a:xfrm>
            <a:off x="304800" y="2434922"/>
            <a:ext cx="2738120" cy="1447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/>
              <a:t>الرقم الأولى الذى يقبل </a:t>
            </a:r>
            <a:r>
              <a:rPr lang="ar-EG" dirty="0" err="1"/>
              <a:t>القسمه</a:t>
            </a:r>
            <a:r>
              <a:rPr lang="ar-EG" dirty="0"/>
              <a:t> عليه الرقمين </a:t>
            </a:r>
            <a:endParaRPr lang="en-GB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62F9-2AF6-1BEB-351E-03C8E098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object 5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0160" y="-20638"/>
            <a:ext cx="9154160" cy="68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64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 noGrp="1" noUngrp="1" noRot="1" noMove="1" noResize="1"/>
          </p:cNvGrpSpPr>
          <p:nvPr/>
        </p:nvGrpSpPr>
        <p:grpSpPr>
          <a:xfrm>
            <a:off x="0" y="0"/>
            <a:ext cx="9143999" cy="6857999"/>
            <a:chOff x="-8573" y="0"/>
            <a:chExt cx="9143999" cy="6857999"/>
          </a:xfrm>
        </p:grpSpPr>
        <p:pic>
          <p:nvPicPr>
            <p:cNvPr id="3" name="object 3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573" y="1370964"/>
              <a:ext cx="4638675" cy="5487035"/>
            </a:xfrm>
            <a:prstGeom prst="rect">
              <a:avLst/>
            </a:prstGeom>
          </p:spPr>
        </p:pic>
        <p:pic>
          <p:nvPicPr>
            <p:cNvPr id="4" name="object 4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3" y="0"/>
              <a:ext cx="9143999" cy="1381125"/>
            </a:xfrm>
            <a:prstGeom prst="rect">
              <a:avLst/>
            </a:prstGeom>
          </p:spPr>
        </p:pic>
        <p:pic>
          <p:nvPicPr>
            <p:cNvPr id="5" name="object 5"/>
            <p:cNvPicPr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9625" y="1381124"/>
              <a:ext cx="4495801" cy="5476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1276350" cy="409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AAEC0-3971-FB9A-696D-57D8CA122E4F}"/>
              </a:ext>
            </a:extLst>
          </p:cNvPr>
          <p:cNvSpPr txBox="1"/>
          <p:nvPr/>
        </p:nvSpPr>
        <p:spPr>
          <a:xfrm>
            <a:off x="866774" y="942975"/>
            <a:ext cx="7820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Determine the F of the cash flow </a:t>
            </a:r>
          </a:p>
          <a:p>
            <a:r>
              <a:rPr lang="en-US" sz="3200" b="1" dirty="0"/>
              <a:t>if I =10% and P = 1000 .After 10 years?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54E40A-0B80-F014-F0C4-5371C6F29294}"/>
                  </a:ext>
                </a:extLst>
              </p:cNvPr>
              <p:cNvSpPr txBox="1"/>
              <p:nvPr/>
            </p:nvSpPr>
            <p:spPr>
              <a:xfrm>
                <a:off x="1066800" y="2667000"/>
                <a:ext cx="40535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F = 1000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2593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2000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54E40A-0B80-F014-F0C4-5371C6F29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667000"/>
                <a:ext cx="4053546" cy="830997"/>
              </a:xfrm>
              <a:prstGeom prst="rect">
                <a:avLst/>
              </a:prstGeom>
              <a:blipFill>
                <a:blip r:embed="rId3"/>
                <a:stretch>
                  <a:fillRect l="-2256" t="-5882" b="-154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ject 6">
            <a:extLst>
              <a:ext uri="{FF2B5EF4-FFF2-40B4-BE49-F238E27FC236}">
                <a16:creationId xmlns:a16="http://schemas.microsoft.com/office/drawing/2014/main" id="{4001225A-7737-B641-306A-D24675CC1C6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9400" y="2223016"/>
            <a:ext cx="18764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399" y="15240"/>
            <a:ext cx="236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2-Annual</a:t>
            </a:r>
            <a:r>
              <a:rPr sz="1800" b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Cost</a:t>
            </a:r>
            <a:r>
              <a:rPr sz="1800" b="1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Analysis</a:t>
            </a:r>
            <a:r>
              <a:rPr sz="1800" b="1" u="sng" spc="5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18" y="391966"/>
            <a:ext cx="9144000" cy="28312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132" y="3619512"/>
            <a:ext cx="2392668" cy="87628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238488"/>
            <a:ext cx="9143682" cy="3604273"/>
            <a:chOff x="-490221" y="3619512"/>
            <a:chExt cx="9143682" cy="3604273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0221" y="5257825"/>
              <a:ext cx="4428490" cy="19659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8587" y="3619512"/>
              <a:ext cx="4714874" cy="3604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635" cy="6857999"/>
            <a:chOff x="152717" y="152400"/>
            <a:chExt cx="9144635" cy="6857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17" y="152400"/>
              <a:ext cx="9144000" cy="23907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17" y="2543174"/>
              <a:ext cx="4733925" cy="4467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7118" y="2526662"/>
              <a:ext cx="4419599" cy="9023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5528" y="3428999"/>
              <a:ext cx="4441824" cy="3581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250"/>
            <a:ext cx="9144000" cy="6271766"/>
            <a:chOff x="76200" y="313182"/>
            <a:chExt cx="9144000" cy="627176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313182"/>
              <a:ext cx="9144000" cy="21145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2503931"/>
              <a:ext cx="4724400" cy="40810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600" y="2466086"/>
              <a:ext cx="4419600" cy="41188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91200" y="5594350"/>
              <a:ext cx="152400" cy="107950"/>
            </a:xfrm>
            <a:custGeom>
              <a:avLst/>
              <a:gdLst/>
              <a:ahLst/>
              <a:cxnLst/>
              <a:rect l="l" t="t" r="r" b="b"/>
              <a:pathLst>
                <a:path w="152400" h="107950">
                  <a:moveTo>
                    <a:pt x="15240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152400" y="10795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16044" y="5522722"/>
            <a:ext cx="1174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-</a:t>
            </a:r>
            <a:r>
              <a:rPr sz="800" spc="-50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DE6A-EFA0-A861-158B-F19BF9BA7064}"/>
              </a:ext>
            </a:extLst>
          </p:cNvPr>
          <p:cNvSpPr txBox="1">
            <a:spLocks/>
          </p:cNvSpPr>
          <p:nvPr/>
        </p:nvSpPr>
        <p:spPr>
          <a:xfrm>
            <a:off x="152400" y="3418562"/>
            <a:ext cx="8839200" cy="533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LEC 4: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6735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" y="152400"/>
            <a:ext cx="35026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Capitalized</a:t>
            </a:r>
            <a:r>
              <a:rPr sz="2000" b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Cost</a:t>
            </a:r>
            <a:r>
              <a:rPr sz="2000" b="1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Analysis</a:t>
            </a:r>
            <a:r>
              <a:rPr sz="2000" b="1" u="sng" spc="5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6800"/>
            <a:ext cx="9144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45298"/>
            <a:chOff x="118110" y="152400"/>
            <a:chExt cx="9144000" cy="68452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5" y="152400"/>
              <a:ext cx="9119235" cy="8953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047750"/>
              <a:ext cx="9109710" cy="1695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10" y="2743200"/>
              <a:ext cx="9144000" cy="4254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338"/>
            <a:ext cx="9156702" cy="25606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2" y="2527299"/>
            <a:ext cx="9137389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7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78105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050" y="0"/>
              <a:ext cx="9144000" cy="5205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974" y="5224462"/>
              <a:ext cx="9109075" cy="163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5080"/>
            <a:ext cx="9144000" cy="6863080"/>
            <a:chOff x="609600" y="322264"/>
            <a:chExt cx="7126605" cy="650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322264"/>
              <a:ext cx="7126287" cy="65023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5249" y="1130300"/>
              <a:ext cx="1371600" cy="2571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225" y="1450975"/>
              <a:ext cx="1704974" cy="441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80"/>
            <a:ext cx="9144000" cy="6787514"/>
            <a:chOff x="0" y="5080"/>
            <a:chExt cx="9144000" cy="678751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80"/>
              <a:ext cx="914399" cy="3682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379"/>
              <a:ext cx="9144000" cy="19986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92361"/>
              <a:ext cx="9144000" cy="4400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D397B-B2EA-78D2-C065-4EF6F0C5D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4881B20-EE23-74FE-AC42-ECCBB9D20B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1276350" cy="409575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EA4FCC51-78F5-3471-DB19-2A1D8E86BFAF}"/>
              </a:ext>
            </a:extLst>
          </p:cNvPr>
          <p:cNvGrpSpPr/>
          <p:nvPr/>
        </p:nvGrpSpPr>
        <p:grpSpPr>
          <a:xfrm>
            <a:off x="452437" y="751562"/>
            <a:ext cx="8239125" cy="2448838"/>
            <a:chOff x="452437" y="751562"/>
            <a:chExt cx="8239125" cy="2448838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522FD42-DD0B-C46E-12B2-3C12E54B146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37" y="751562"/>
              <a:ext cx="8239125" cy="2438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A1C58E0-B41C-2B8D-9396-B03965A21810}"/>
                </a:ext>
              </a:extLst>
            </p:cNvPr>
            <p:cNvSpPr/>
            <p:nvPr/>
          </p:nvSpPr>
          <p:spPr>
            <a:xfrm>
              <a:off x="1600200" y="2819400"/>
              <a:ext cx="1219200" cy="381000"/>
            </a:xfrm>
            <a:custGeom>
              <a:avLst/>
              <a:gdLst/>
              <a:ahLst/>
              <a:cxnLst/>
              <a:rect l="l" t="t" r="r" b="b"/>
              <a:pathLst>
                <a:path w="1219200" h="381000">
                  <a:moveTo>
                    <a:pt x="1219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219200" y="381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>
            <a:extLst>
              <a:ext uri="{FF2B5EF4-FFF2-40B4-BE49-F238E27FC236}">
                <a16:creationId xmlns:a16="http://schemas.microsoft.com/office/drawing/2014/main" id="{813228B5-5D0A-F7EE-AC14-F1FE8BFAD1C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" y="4038600"/>
            <a:ext cx="62960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6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01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330200"/>
            <a:ext cx="1760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3-Payback</a:t>
            </a:r>
            <a:r>
              <a:rPr sz="18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Period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13" y="727075"/>
            <a:ext cx="5029199" cy="13731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0349" y="2209800"/>
            <a:ext cx="4743450" cy="1778000"/>
            <a:chOff x="260349" y="2209800"/>
            <a:chExt cx="4743450" cy="177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349" y="2209800"/>
              <a:ext cx="4743450" cy="1266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688" y="3482975"/>
              <a:ext cx="4676775" cy="50482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7012" y="2278075"/>
            <a:ext cx="3667124" cy="34194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100" y="4040187"/>
            <a:ext cx="493395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381000"/>
            <a:ext cx="8610600" cy="6343650"/>
            <a:chOff x="228600" y="381000"/>
            <a:chExt cx="8610600" cy="6343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81000"/>
              <a:ext cx="4733912" cy="8096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1143000"/>
              <a:ext cx="4800600" cy="25050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3648087"/>
              <a:ext cx="4657725" cy="30765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00" y="5030787"/>
              <a:ext cx="4114799" cy="1352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406400"/>
            <a:ext cx="3410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4-Internal</a:t>
            </a:r>
            <a:r>
              <a:rPr sz="1800" b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Rate</a:t>
            </a:r>
            <a:r>
              <a:rPr sz="1800" b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800"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Return</a:t>
            </a:r>
            <a:r>
              <a:rPr sz="1800" b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Method</a:t>
            </a:r>
            <a:r>
              <a:rPr sz="1800" b="1" u="sng" spc="5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8291512" cy="350519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228600"/>
            <a:ext cx="4748530" cy="3200400"/>
            <a:chOff x="152400" y="228600"/>
            <a:chExt cx="4748530" cy="3200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228600"/>
              <a:ext cx="4714875" cy="23717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8" y="2600325"/>
              <a:ext cx="4695825" cy="82867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7013" y="2874963"/>
            <a:ext cx="8797925" cy="3983354"/>
            <a:chOff x="227013" y="2874963"/>
            <a:chExt cx="8797925" cy="398335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013" y="3514725"/>
              <a:ext cx="4733925" cy="33432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0937" y="2874963"/>
              <a:ext cx="4063999" cy="24447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52600" y="6423025"/>
              <a:ext cx="1600200" cy="206375"/>
            </a:xfrm>
            <a:custGeom>
              <a:avLst/>
              <a:gdLst/>
              <a:ahLst/>
              <a:cxnLst/>
              <a:rect l="l" t="t" r="r" b="b"/>
              <a:pathLst>
                <a:path w="1600200" h="206375">
                  <a:moveTo>
                    <a:pt x="1600200" y="0"/>
                  </a:moveTo>
                  <a:lnTo>
                    <a:pt x="0" y="0"/>
                  </a:lnTo>
                  <a:lnTo>
                    <a:pt x="0" y="206375"/>
                  </a:lnTo>
                  <a:lnTo>
                    <a:pt x="1600200" y="206375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075" y="533400"/>
            <a:ext cx="8790305" cy="5426075"/>
            <a:chOff x="219075" y="533400"/>
            <a:chExt cx="8790305" cy="5426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533400"/>
              <a:ext cx="4876799" cy="16319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2149487"/>
              <a:ext cx="4333875" cy="7905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075" y="2940050"/>
              <a:ext cx="4733912" cy="3019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0" y="3886200"/>
              <a:ext cx="5580062" cy="1523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34938"/>
            <a:ext cx="9058275" cy="6189980"/>
            <a:chOff x="76200" y="134938"/>
            <a:chExt cx="9058275" cy="6189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134938"/>
              <a:ext cx="4838700" cy="33242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417887"/>
              <a:ext cx="4522774" cy="29067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8687" y="4191000"/>
              <a:ext cx="4395787" cy="1709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7139" y="400113"/>
            <a:ext cx="358965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Incremental</a:t>
            </a:r>
            <a:r>
              <a:rPr sz="2000" spc="-35" dirty="0"/>
              <a:t> </a:t>
            </a:r>
            <a:r>
              <a:rPr sz="2000" spc="-10" dirty="0"/>
              <a:t>Investment</a:t>
            </a:r>
            <a:r>
              <a:rPr sz="2000" spc="-130" dirty="0"/>
              <a:t> </a:t>
            </a:r>
            <a:r>
              <a:rPr sz="2000" spc="-10" dirty="0"/>
              <a:t>Analysis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381000" y="838200"/>
            <a:ext cx="5791200" cy="5486400"/>
            <a:chOff x="381000" y="838200"/>
            <a:chExt cx="5791200" cy="5486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838200"/>
              <a:ext cx="5257799" cy="2868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3668713"/>
              <a:ext cx="5791200" cy="2655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1938" y="457200"/>
            <a:ext cx="4891405" cy="6203950"/>
            <a:chOff x="261938" y="457200"/>
            <a:chExt cx="4891405" cy="6203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457200"/>
              <a:ext cx="4724400" cy="2619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9" y="3114675"/>
              <a:ext cx="3962400" cy="1981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938" y="3114675"/>
              <a:ext cx="647686" cy="1714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974" y="5108574"/>
              <a:ext cx="4210050" cy="1552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28600"/>
            <a:ext cx="5181599" cy="64182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50850"/>
            <a:ext cx="1181100" cy="2762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225" y="762000"/>
            <a:ext cx="8877287" cy="13811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2209800"/>
            <a:ext cx="83058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600" y="261939"/>
            <a:ext cx="5638800" cy="6334125"/>
            <a:chOff x="1752600" y="261939"/>
            <a:chExt cx="5638800" cy="6334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0" y="261939"/>
              <a:ext cx="5638799" cy="63341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2200" y="4778375"/>
              <a:ext cx="609599" cy="200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228600"/>
            <a:ext cx="2800350" cy="4476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400" y="896937"/>
            <a:ext cx="8991600" cy="1885950"/>
            <a:chOff x="152400" y="896937"/>
            <a:chExt cx="8991600" cy="18859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896937"/>
              <a:ext cx="8991600" cy="1419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2316162"/>
              <a:ext cx="4781550" cy="46672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887" y="2971800"/>
            <a:ext cx="8963025" cy="16478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52400"/>
            <a:ext cx="5676887" cy="44481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00" y="4659312"/>
            <a:ext cx="773430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04800"/>
            <a:ext cx="5410200" cy="2749550"/>
            <a:chOff x="457200" y="304800"/>
            <a:chExt cx="5410200" cy="2749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04800"/>
              <a:ext cx="5410200" cy="1638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1943100"/>
              <a:ext cx="3962399" cy="111124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5000" y="3429000"/>
            <a:ext cx="3733800" cy="137158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" y="547700"/>
            <a:ext cx="9086850" cy="576261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381000"/>
            <a:ext cx="7629525" cy="3171825"/>
            <a:chOff x="228600" y="381000"/>
            <a:chExt cx="7629525" cy="3171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381000"/>
              <a:ext cx="1219200" cy="4667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847737"/>
              <a:ext cx="7629525" cy="2705087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3810000"/>
            <a:ext cx="832485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275" y="1219200"/>
            <a:ext cx="7497762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25" y="314325"/>
            <a:ext cx="8982075" cy="3778250"/>
            <a:chOff x="161925" y="314325"/>
            <a:chExt cx="8982075" cy="3778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25" y="314325"/>
              <a:ext cx="8982075" cy="25622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25" y="2876550"/>
              <a:ext cx="1181100" cy="342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250" y="2806700"/>
              <a:ext cx="5905487" cy="128587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4343399"/>
            <a:ext cx="6610350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304812"/>
            <a:ext cx="6934200" cy="4762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838200"/>
            <a:ext cx="8229600" cy="591343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87" y="228600"/>
            <a:ext cx="9020175" cy="1238250"/>
            <a:chOff x="26987" y="228600"/>
            <a:chExt cx="9020175" cy="1238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8600"/>
              <a:ext cx="1400175" cy="381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87" y="609600"/>
              <a:ext cx="9020175" cy="8572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8600" y="1676412"/>
            <a:ext cx="8915400" cy="4486275"/>
            <a:chOff x="228600" y="1676412"/>
            <a:chExt cx="8915400" cy="4486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50" y="1676412"/>
              <a:ext cx="3448037" cy="5905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2257425"/>
              <a:ext cx="8915400" cy="21526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50" y="4191000"/>
              <a:ext cx="6600825" cy="981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650" y="4953000"/>
              <a:ext cx="4343400" cy="857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4000" y="5638800"/>
              <a:ext cx="2266950" cy="523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06375"/>
            <a:ext cx="1181100" cy="2762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36600"/>
            <a:ext cx="8934450" cy="790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5350" y="2057400"/>
            <a:ext cx="6838950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B5D1F-0FC6-E44B-034D-8B21C436746F}"/>
              </a:ext>
            </a:extLst>
          </p:cNvPr>
          <p:cNvSpPr txBox="1"/>
          <p:nvPr/>
        </p:nvSpPr>
        <p:spPr>
          <a:xfrm>
            <a:off x="5410200" y="601241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25.8</a:t>
            </a:r>
            <a:endParaRPr lang="en-GB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52400"/>
            <a:ext cx="7743825" cy="5619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050" y="838200"/>
            <a:ext cx="7800975" cy="5273675"/>
            <a:chOff x="19050" y="838200"/>
            <a:chExt cx="7800975" cy="52736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838200"/>
              <a:ext cx="2828925" cy="5238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" y="1362087"/>
              <a:ext cx="7734287" cy="419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37" y="1781175"/>
              <a:ext cx="3076575" cy="504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475" y="2276475"/>
              <a:ext cx="7067550" cy="1638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" y="3892550"/>
              <a:ext cx="5353050" cy="8286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00" y="4721225"/>
              <a:ext cx="6457950" cy="800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2000" y="5540375"/>
              <a:ext cx="2628900" cy="571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381000"/>
            <a:ext cx="6210300" cy="5257800"/>
            <a:chOff x="228600" y="381000"/>
            <a:chExt cx="6210300" cy="5257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381000"/>
              <a:ext cx="6115050" cy="7810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1162050"/>
              <a:ext cx="3238500" cy="485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0" y="1647837"/>
              <a:ext cx="4914900" cy="399096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" y="5773737"/>
            <a:ext cx="886777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825" y="719150"/>
            <a:ext cx="8134337" cy="541971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304812"/>
            <a:ext cx="8277225" cy="3295650"/>
            <a:chOff x="152400" y="304812"/>
            <a:chExt cx="8277225" cy="3295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812"/>
              <a:ext cx="1200150" cy="3619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685800"/>
              <a:ext cx="5476875" cy="876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562100"/>
              <a:ext cx="8124825" cy="203835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612" y="4114800"/>
            <a:ext cx="7724775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6100" y="457200"/>
            <a:ext cx="6750050" cy="2466975"/>
            <a:chOff x="546100" y="457200"/>
            <a:chExt cx="6750050" cy="2466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457200"/>
              <a:ext cx="6229350" cy="17335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100" y="2190762"/>
              <a:ext cx="6210300" cy="73341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925" y="3124200"/>
            <a:ext cx="3638550" cy="1285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6100" y="4724399"/>
            <a:ext cx="47244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499" y="152400"/>
            <a:ext cx="8258175" cy="6242050"/>
            <a:chOff x="444499" y="152400"/>
            <a:chExt cx="8258175" cy="6242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499" y="152400"/>
              <a:ext cx="8258175" cy="38576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52599" y="3717797"/>
              <a:ext cx="0" cy="2378710"/>
            </a:xfrm>
            <a:custGeom>
              <a:avLst/>
              <a:gdLst/>
              <a:ahLst/>
              <a:cxnLst/>
              <a:rect l="l" t="t" r="r" b="b"/>
              <a:pathLst>
                <a:path h="2378710">
                  <a:moveTo>
                    <a:pt x="0" y="237820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65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8155" y="3717795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76200"/>
                  </a:moveTo>
                  <a:lnTo>
                    <a:pt x="44450" y="0"/>
                  </a:lnTo>
                  <a:lnTo>
                    <a:pt x="0" y="76200"/>
                  </a:lnTo>
                </a:path>
              </a:pathLst>
            </a:custGeom>
            <a:ln w="12700">
              <a:solidFill>
                <a:srgbClr val="065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599" y="6096000"/>
              <a:ext cx="4559935" cy="0"/>
            </a:xfrm>
            <a:custGeom>
              <a:avLst/>
              <a:gdLst/>
              <a:ahLst/>
              <a:cxnLst/>
              <a:rect l="l" t="t" r="r" b="b"/>
              <a:pathLst>
                <a:path w="4559935">
                  <a:moveTo>
                    <a:pt x="0" y="0"/>
                  </a:moveTo>
                  <a:lnTo>
                    <a:pt x="4559427" y="0"/>
                  </a:lnTo>
                </a:path>
              </a:pathLst>
            </a:custGeom>
            <a:ln w="12700">
              <a:solidFill>
                <a:srgbClr val="065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5829" y="6051546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0"/>
                  </a:moveTo>
                  <a:lnTo>
                    <a:pt x="76200" y="44449"/>
                  </a:lnTo>
                  <a:lnTo>
                    <a:pt x="0" y="88899"/>
                  </a:lnTo>
                </a:path>
              </a:pathLst>
            </a:custGeom>
            <a:ln w="12700">
              <a:solidFill>
                <a:srgbClr val="065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2599" y="4114800"/>
              <a:ext cx="3886200" cy="838200"/>
            </a:xfrm>
            <a:custGeom>
              <a:avLst/>
              <a:gdLst/>
              <a:ahLst/>
              <a:cxnLst/>
              <a:rect l="l" t="t" r="r" b="b"/>
              <a:pathLst>
                <a:path w="3886200" h="838200">
                  <a:moveTo>
                    <a:pt x="0" y="838200"/>
                  </a:moveTo>
                  <a:lnTo>
                    <a:pt x="3886200" y="0"/>
                  </a:lnTo>
                </a:path>
              </a:pathLst>
            </a:custGeom>
            <a:ln w="25400">
              <a:solidFill>
                <a:srgbClr val="065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2599" y="3505200"/>
              <a:ext cx="3733800" cy="2590800"/>
            </a:xfrm>
            <a:custGeom>
              <a:avLst/>
              <a:gdLst/>
              <a:ahLst/>
              <a:cxnLst/>
              <a:rect l="l" t="t" r="r" b="b"/>
              <a:pathLst>
                <a:path w="3733800" h="2590800">
                  <a:moveTo>
                    <a:pt x="0" y="2590800"/>
                  </a:moveTo>
                  <a:lnTo>
                    <a:pt x="3733800" y="0"/>
                  </a:lnTo>
                </a:path>
              </a:pathLst>
            </a:custGeom>
            <a:ln w="25400">
              <a:solidFill>
                <a:srgbClr val="065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9" y="3548062"/>
              <a:ext cx="527049" cy="3143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599" y="4281487"/>
              <a:ext cx="1219199" cy="3016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3012" y="5791200"/>
              <a:ext cx="381000" cy="3714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46549" y="4432300"/>
              <a:ext cx="0" cy="1663700"/>
            </a:xfrm>
            <a:custGeom>
              <a:avLst/>
              <a:gdLst/>
              <a:ahLst/>
              <a:cxnLst/>
              <a:rect l="l" t="t" r="r" b="b"/>
              <a:pathLst>
                <a:path h="1663700">
                  <a:moveTo>
                    <a:pt x="0" y="0"/>
                  </a:moveTo>
                  <a:lnTo>
                    <a:pt x="0" y="1663700"/>
                  </a:lnTo>
                </a:path>
              </a:pathLst>
            </a:custGeom>
            <a:ln w="9525">
              <a:solidFill>
                <a:srgbClr val="065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2187" y="6151563"/>
              <a:ext cx="1165224" cy="242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381000"/>
            <a:ext cx="2390775" cy="428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25" y="1371600"/>
            <a:ext cx="9070974" cy="487203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3390900" cy="5238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838200"/>
            <a:ext cx="8748699" cy="5572124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375" y="981075"/>
            <a:ext cx="8282305" cy="2075180"/>
            <a:chOff x="333375" y="981075"/>
            <a:chExt cx="8282305" cy="2075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75" y="981075"/>
              <a:ext cx="8281987" cy="1819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18150" y="2133600"/>
              <a:ext cx="1752600" cy="909955"/>
            </a:xfrm>
            <a:custGeom>
              <a:avLst/>
              <a:gdLst/>
              <a:ahLst/>
              <a:cxnLst/>
              <a:rect l="l" t="t" r="r" b="b"/>
              <a:pathLst>
                <a:path w="1752600" h="909955">
                  <a:moveTo>
                    <a:pt x="1752600" y="0"/>
                  </a:moveTo>
                  <a:lnTo>
                    <a:pt x="0" y="0"/>
                  </a:lnTo>
                  <a:lnTo>
                    <a:pt x="0" y="909637"/>
                  </a:lnTo>
                  <a:lnTo>
                    <a:pt x="1752600" y="909637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18150" y="2133600"/>
              <a:ext cx="1752600" cy="909955"/>
            </a:xfrm>
            <a:custGeom>
              <a:avLst/>
              <a:gdLst/>
              <a:ahLst/>
              <a:cxnLst/>
              <a:rect l="l" t="t" r="r" b="b"/>
              <a:pathLst>
                <a:path w="1752600" h="909955">
                  <a:moveTo>
                    <a:pt x="0" y="0"/>
                  </a:moveTo>
                  <a:lnTo>
                    <a:pt x="1752600" y="0"/>
                  </a:lnTo>
                  <a:lnTo>
                    <a:pt x="1752600" y="909637"/>
                  </a:lnTo>
                  <a:lnTo>
                    <a:pt x="0" y="909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21300" y="3157537"/>
            <a:ext cx="2692400" cy="738505"/>
            <a:chOff x="5321300" y="3157537"/>
            <a:chExt cx="2692400" cy="738505"/>
          </a:xfrm>
        </p:grpSpPr>
        <p:sp>
          <p:nvSpPr>
            <p:cNvPr id="7" name="object 7"/>
            <p:cNvSpPr/>
            <p:nvPr/>
          </p:nvSpPr>
          <p:spPr>
            <a:xfrm>
              <a:off x="5334000" y="3170237"/>
              <a:ext cx="2667000" cy="713105"/>
            </a:xfrm>
            <a:custGeom>
              <a:avLst/>
              <a:gdLst/>
              <a:ahLst/>
              <a:cxnLst/>
              <a:rect l="l" t="t" r="r" b="b"/>
              <a:pathLst>
                <a:path w="2667000" h="713104">
                  <a:moveTo>
                    <a:pt x="2667000" y="0"/>
                  </a:moveTo>
                  <a:lnTo>
                    <a:pt x="0" y="0"/>
                  </a:lnTo>
                  <a:lnTo>
                    <a:pt x="0" y="712787"/>
                  </a:lnTo>
                  <a:lnTo>
                    <a:pt x="2667000" y="712787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0" y="3170237"/>
              <a:ext cx="2667000" cy="713105"/>
            </a:xfrm>
            <a:custGeom>
              <a:avLst/>
              <a:gdLst/>
              <a:ahLst/>
              <a:cxnLst/>
              <a:rect l="l" t="t" r="r" b="b"/>
              <a:pathLst>
                <a:path w="2667000" h="713104">
                  <a:moveTo>
                    <a:pt x="0" y="0"/>
                  </a:moveTo>
                  <a:lnTo>
                    <a:pt x="2667000" y="0"/>
                  </a:lnTo>
                  <a:lnTo>
                    <a:pt x="2667000" y="712787"/>
                  </a:lnTo>
                  <a:lnTo>
                    <a:pt x="0" y="71278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228600"/>
            <a:ext cx="3705225" cy="4286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362" y="3962400"/>
            <a:ext cx="5284787" cy="27495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3375" y="3170237"/>
            <a:ext cx="4810125" cy="4095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18150" y="3336924"/>
            <a:ext cx="2362187" cy="380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0550" y="2249500"/>
            <a:ext cx="1447799" cy="67626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304800"/>
            <a:ext cx="4057650" cy="428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066800"/>
            <a:ext cx="8186724" cy="49656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93119E4-3B79-DD0E-4AFC-E72C3C9E65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06375"/>
            <a:ext cx="1181100" cy="276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57A60-CC69-8F8B-6D81-C689368F1769}"/>
              </a:ext>
            </a:extLst>
          </p:cNvPr>
          <p:cNvSpPr txBox="1"/>
          <p:nvPr/>
        </p:nvSpPr>
        <p:spPr>
          <a:xfrm>
            <a:off x="76200" y="762000"/>
            <a:ext cx="8941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/>
              <a:t>You deposited (1000 L.E) in a bank that gives you a daily interest of </a:t>
            </a:r>
          </a:p>
          <a:p>
            <a:pPr algn="just"/>
            <a:r>
              <a:rPr lang="en-US" sz="2400" dirty="0"/>
              <a:t>(0.003%), where interest is paid monthly. Find your balanced </a:t>
            </a:r>
          </a:p>
          <a:p>
            <a:pPr algn="just"/>
            <a:r>
              <a:rPr lang="en-US" sz="2400" dirty="0"/>
              <a:t>after 30 month </a:t>
            </a:r>
            <a:endParaRPr lang="en-GB" sz="2400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BE7A560F-6699-94CE-EF77-7DF978B277C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4200" y="2743200"/>
            <a:ext cx="1876425" cy="628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1C322-F5E9-B9AE-ECF6-7D369AA8A209}"/>
                  </a:ext>
                </a:extLst>
              </p:cNvPr>
              <p:cNvSpPr txBox="1"/>
              <p:nvPr/>
            </p:nvSpPr>
            <p:spPr>
              <a:xfrm>
                <a:off x="1485900" y="3798548"/>
                <a:ext cx="43722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F = 1000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003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1C322-F5E9-B9AE-ECF6-7D369AA8A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3798548"/>
                <a:ext cx="4372223" cy="461665"/>
              </a:xfrm>
              <a:prstGeom prst="rect">
                <a:avLst/>
              </a:prstGeom>
              <a:blipFill>
                <a:blip r:embed="rId4"/>
                <a:stretch>
                  <a:fillRect l="-837"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0805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552450"/>
            <a:ext cx="8762999" cy="419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143000"/>
            <a:ext cx="1228725" cy="3429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337" y="1600200"/>
            <a:ext cx="8420100" cy="2341880"/>
            <a:chOff x="160337" y="1600200"/>
            <a:chExt cx="8420100" cy="23418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37" y="1600200"/>
              <a:ext cx="8420099" cy="4095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2009775"/>
              <a:ext cx="2505075" cy="495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337" y="2379662"/>
              <a:ext cx="7353300" cy="1076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" y="3455987"/>
              <a:ext cx="2000250" cy="48577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8600" y="4038600"/>
            <a:ext cx="5133975" cy="11334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1000" y="5334000"/>
            <a:ext cx="1352550" cy="4095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76800" y="5295900"/>
            <a:ext cx="214312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5100" y="4254500"/>
            <a:ext cx="4826000" cy="1016000"/>
            <a:chOff x="1435100" y="4254500"/>
            <a:chExt cx="4826000" cy="1016000"/>
          </a:xfrm>
        </p:grpSpPr>
        <p:sp>
          <p:nvSpPr>
            <p:cNvPr id="3" name="object 3"/>
            <p:cNvSpPr/>
            <p:nvPr/>
          </p:nvSpPr>
          <p:spPr>
            <a:xfrm>
              <a:off x="1447800" y="4267200"/>
              <a:ext cx="4800600" cy="990600"/>
            </a:xfrm>
            <a:custGeom>
              <a:avLst/>
              <a:gdLst/>
              <a:ahLst/>
              <a:cxnLst/>
              <a:rect l="l" t="t" r="r" b="b"/>
              <a:pathLst>
                <a:path w="4800600" h="990600">
                  <a:moveTo>
                    <a:pt x="4800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4800600" y="990600"/>
                  </a:lnTo>
                  <a:lnTo>
                    <a:pt x="48006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7800" y="4267200"/>
              <a:ext cx="4800600" cy="990600"/>
            </a:xfrm>
            <a:custGeom>
              <a:avLst/>
              <a:gdLst/>
              <a:ahLst/>
              <a:cxnLst/>
              <a:rect l="l" t="t" r="r" b="b"/>
              <a:pathLst>
                <a:path w="4800600" h="990600">
                  <a:moveTo>
                    <a:pt x="0" y="0"/>
                  </a:moveTo>
                  <a:lnTo>
                    <a:pt x="4800600" y="0"/>
                  </a:lnTo>
                  <a:lnTo>
                    <a:pt x="48006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398962" y="1023937"/>
            <a:ext cx="2624455" cy="589280"/>
            <a:chOff x="4398962" y="1023937"/>
            <a:chExt cx="2624455" cy="589280"/>
          </a:xfrm>
        </p:grpSpPr>
        <p:sp>
          <p:nvSpPr>
            <p:cNvPr id="6" name="object 6"/>
            <p:cNvSpPr/>
            <p:nvPr/>
          </p:nvSpPr>
          <p:spPr>
            <a:xfrm>
              <a:off x="4411662" y="1036637"/>
              <a:ext cx="2599055" cy="563880"/>
            </a:xfrm>
            <a:custGeom>
              <a:avLst/>
              <a:gdLst/>
              <a:ahLst/>
              <a:cxnLst/>
              <a:rect l="l" t="t" r="r" b="b"/>
              <a:pathLst>
                <a:path w="2599054" h="563880">
                  <a:moveTo>
                    <a:pt x="2598737" y="0"/>
                  </a:moveTo>
                  <a:lnTo>
                    <a:pt x="0" y="0"/>
                  </a:lnTo>
                  <a:lnTo>
                    <a:pt x="0" y="563562"/>
                  </a:lnTo>
                  <a:lnTo>
                    <a:pt x="2598737" y="563562"/>
                  </a:lnTo>
                  <a:lnTo>
                    <a:pt x="2598737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1662" y="1036637"/>
              <a:ext cx="2599055" cy="563880"/>
            </a:xfrm>
            <a:custGeom>
              <a:avLst/>
              <a:gdLst/>
              <a:ahLst/>
              <a:cxnLst/>
              <a:rect l="l" t="t" r="r" b="b"/>
              <a:pathLst>
                <a:path w="2599054" h="563880">
                  <a:moveTo>
                    <a:pt x="0" y="0"/>
                  </a:moveTo>
                  <a:lnTo>
                    <a:pt x="2598737" y="0"/>
                  </a:lnTo>
                  <a:lnTo>
                    <a:pt x="2598737" y="563562"/>
                  </a:lnTo>
                  <a:lnTo>
                    <a:pt x="0" y="56356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9700" y="901700"/>
            <a:ext cx="2997200" cy="711200"/>
            <a:chOff x="139700" y="901700"/>
            <a:chExt cx="2997200" cy="711200"/>
          </a:xfrm>
        </p:grpSpPr>
        <p:sp>
          <p:nvSpPr>
            <p:cNvPr id="9" name="object 9"/>
            <p:cNvSpPr/>
            <p:nvPr/>
          </p:nvSpPr>
          <p:spPr>
            <a:xfrm>
              <a:off x="152400" y="914400"/>
              <a:ext cx="2971800" cy="685800"/>
            </a:xfrm>
            <a:custGeom>
              <a:avLst/>
              <a:gdLst/>
              <a:ahLst/>
              <a:cxnLst/>
              <a:rect l="l" t="t" r="r" b="b"/>
              <a:pathLst>
                <a:path w="2971800" h="685800">
                  <a:moveTo>
                    <a:pt x="2971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971800" y="685800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00" y="914400"/>
              <a:ext cx="2971800" cy="685800"/>
            </a:xfrm>
            <a:custGeom>
              <a:avLst/>
              <a:gdLst/>
              <a:ahLst/>
              <a:cxnLst/>
              <a:rect l="l" t="t" r="r" b="b"/>
              <a:pathLst>
                <a:path w="2971800" h="685800">
                  <a:moveTo>
                    <a:pt x="0" y="0"/>
                  </a:moveTo>
                  <a:lnTo>
                    <a:pt x="2971800" y="0"/>
                  </a:lnTo>
                  <a:lnTo>
                    <a:pt x="2971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044700" y="215900"/>
            <a:ext cx="2616200" cy="635000"/>
            <a:chOff x="2044700" y="215900"/>
            <a:chExt cx="2616200" cy="635000"/>
          </a:xfrm>
        </p:grpSpPr>
        <p:sp>
          <p:nvSpPr>
            <p:cNvPr id="12" name="object 12"/>
            <p:cNvSpPr/>
            <p:nvPr/>
          </p:nvSpPr>
          <p:spPr>
            <a:xfrm>
              <a:off x="2057400" y="228600"/>
              <a:ext cx="2590800" cy="609600"/>
            </a:xfrm>
            <a:custGeom>
              <a:avLst/>
              <a:gdLst/>
              <a:ahLst/>
              <a:cxnLst/>
              <a:rect l="l" t="t" r="r" b="b"/>
              <a:pathLst>
                <a:path w="2590800" h="609600">
                  <a:moveTo>
                    <a:pt x="25908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2590800" y="6096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57400" y="228600"/>
              <a:ext cx="2590800" cy="609600"/>
            </a:xfrm>
            <a:custGeom>
              <a:avLst/>
              <a:gdLst/>
              <a:ahLst/>
              <a:cxnLst/>
              <a:rect l="l" t="t" r="r" b="b"/>
              <a:pathLst>
                <a:path w="2590800" h="609600">
                  <a:moveTo>
                    <a:pt x="0" y="0"/>
                  </a:moveTo>
                  <a:lnTo>
                    <a:pt x="2590800" y="0"/>
                  </a:lnTo>
                  <a:lnTo>
                    <a:pt x="25908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3124" y="304800"/>
              <a:ext cx="2428875" cy="42862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249" y="1036637"/>
            <a:ext cx="2790825" cy="5143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1050" y="1131900"/>
            <a:ext cx="2228850" cy="41908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22249" y="1752600"/>
            <a:ext cx="5410200" cy="849630"/>
            <a:chOff x="222249" y="1752600"/>
            <a:chExt cx="5410200" cy="84963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249" y="1752600"/>
              <a:ext cx="5410200" cy="457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637" y="2173287"/>
              <a:ext cx="2638425" cy="428625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1637" y="2801937"/>
            <a:ext cx="4010025" cy="12477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19250" y="4395787"/>
            <a:ext cx="4476750" cy="65722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609600"/>
            <a:ext cx="7797800" cy="3865879"/>
            <a:chOff x="152400" y="609600"/>
            <a:chExt cx="7797800" cy="38658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609600"/>
              <a:ext cx="7645400" cy="3013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3662362"/>
              <a:ext cx="1333500" cy="4095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12" y="4046538"/>
              <a:ext cx="552450" cy="4000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487" y="4017963"/>
              <a:ext cx="4124325" cy="45720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8762" y="4648199"/>
            <a:ext cx="466725" cy="381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6300" y="4581524"/>
            <a:ext cx="4410075" cy="44767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58762" y="5048249"/>
            <a:ext cx="5657850" cy="581025"/>
            <a:chOff x="258762" y="5048249"/>
            <a:chExt cx="5657850" cy="58102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762" y="5257799"/>
              <a:ext cx="476250" cy="3714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962" y="5048249"/>
              <a:ext cx="5200650" cy="58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8600"/>
            <a:ext cx="7143750" cy="2740025"/>
            <a:chOff x="0" y="228600"/>
            <a:chExt cx="7143750" cy="2740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228600"/>
              <a:ext cx="1990725" cy="4857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00" y="714375"/>
              <a:ext cx="6978649" cy="1241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662" y="1419225"/>
              <a:ext cx="4510086" cy="1549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463812"/>
              <a:ext cx="1304925" cy="47623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4925" y="3195638"/>
            <a:ext cx="4148137" cy="3294061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9500" y="3616325"/>
            <a:ext cx="3149600" cy="1120775"/>
            <a:chOff x="2349500" y="3616325"/>
            <a:chExt cx="3149600" cy="1120775"/>
          </a:xfrm>
        </p:grpSpPr>
        <p:sp>
          <p:nvSpPr>
            <p:cNvPr id="3" name="object 3"/>
            <p:cNvSpPr/>
            <p:nvPr/>
          </p:nvSpPr>
          <p:spPr>
            <a:xfrm>
              <a:off x="2362200" y="3629025"/>
              <a:ext cx="3124200" cy="1095375"/>
            </a:xfrm>
            <a:custGeom>
              <a:avLst/>
              <a:gdLst/>
              <a:ahLst/>
              <a:cxnLst/>
              <a:rect l="l" t="t" r="r" b="b"/>
              <a:pathLst>
                <a:path w="3124200" h="1095375">
                  <a:moveTo>
                    <a:pt x="3124200" y="0"/>
                  </a:moveTo>
                  <a:lnTo>
                    <a:pt x="0" y="0"/>
                  </a:lnTo>
                  <a:lnTo>
                    <a:pt x="0" y="1095375"/>
                  </a:lnTo>
                  <a:lnTo>
                    <a:pt x="3124200" y="1095375"/>
                  </a:lnTo>
                  <a:lnTo>
                    <a:pt x="3124200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62200" y="3629025"/>
              <a:ext cx="3124200" cy="1095375"/>
            </a:xfrm>
            <a:custGeom>
              <a:avLst/>
              <a:gdLst/>
              <a:ahLst/>
              <a:cxnLst/>
              <a:rect l="l" t="t" r="r" b="b"/>
              <a:pathLst>
                <a:path w="3124200" h="1095375">
                  <a:moveTo>
                    <a:pt x="0" y="0"/>
                  </a:moveTo>
                  <a:lnTo>
                    <a:pt x="3124200" y="0"/>
                  </a:lnTo>
                  <a:lnTo>
                    <a:pt x="3124200" y="1095375"/>
                  </a:lnTo>
                  <a:lnTo>
                    <a:pt x="0" y="10953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473700" y="2425700"/>
            <a:ext cx="3440429" cy="815975"/>
            <a:chOff x="5473700" y="2425700"/>
            <a:chExt cx="3440429" cy="815975"/>
          </a:xfrm>
        </p:grpSpPr>
        <p:sp>
          <p:nvSpPr>
            <p:cNvPr id="6" name="object 6"/>
            <p:cNvSpPr/>
            <p:nvPr/>
          </p:nvSpPr>
          <p:spPr>
            <a:xfrm>
              <a:off x="5486400" y="2438400"/>
              <a:ext cx="3415029" cy="790575"/>
            </a:xfrm>
            <a:custGeom>
              <a:avLst/>
              <a:gdLst/>
              <a:ahLst/>
              <a:cxnLst/>
              <a:rect l="l" t="t" r="r" b="b"/>
              <a:pathLst>
                <a:path w="3415029" h="790575">
                  <a:moveTo>
                    <a:pt x="3414712" y="0"/>
                  </a:moveTo>
                  <a:lnTo>
                    <a:pt x="0" y="0"/>
                  </a:lnTo>
                  <a:lnTo>
                    <a:pt x="0" y="790575"/>
                  </a:lnTo>
                  <a:lnTo>
                    <a:pt x="3414712" y="790575"/>
                  </a:lnTo>
                  <a:lnTo>
                    <a:pt x="3414712" y="0"/>
                  </a:lnTo>
                  <a:close/>
                </a:path>
              </a:pathLst>
            </a:custGeom>
            <a:solidFill>
              <a:srgbClr val="0F6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86400" y="2438400"/>
              <a:ext cx="3415029" cy="790575"/>
            </a:xfrm>
            <a:custGeom>
              <a:avLst/>
              <a:gdLst/>
              <a:ahLst/>
              <a:cxnLst/>
              <a:rect l="l" t="t" r="r" b="b"/>
              <a:pathLst>
                <a:path w="3415029" h="790575">
                  <a:moveTo>
                    <a:pt x="0" y="0"/>
                  </a:moveTo>
                  <a:lnTo>
                    <a:pt x="3414712" y="0"/>
                  </a:lnTo>
                  <a:lnTo>
                    <a:pt x="3414712" y="790575"/>
                  </a:lnTo>
                  <a:lnTo>
                    <a:pt x="0" y="7905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04800"/>
            <a:ext cx="4448162" cy="4095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62" y="1939925"/>
            <a:ext cx="4876800" cy="10953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838200"/>
            <a:ext cx="8524874" cy="99695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33362" y="3179763"/>
            <a:ext cx="8667750" cy="471805"/>
            <a:chOff x="233362" y="3179763"/>
            <a:chExt cx="8667750" cy="47180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" y="3228975"/>
              <a:ext cx="3067050" cy="4000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362" y="3179763"/>
              <a:ext cx="8667749" cy="47148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0800" y="3810000"/>
            <a:ext cx="2562212" cy="6953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2912" y="4724399"/>
            <a:ext cx="8401050" cy="18002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38800" y="2595562"/>
            <a:ext cx="29718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4800"/>
            <a:ext cx="8991600" cy="3409950"/>
            <a:chOff x="0" y="304800"/>
            <a:chExt cx="8991600" cy="3409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304800"/>
              <a:ext cx="8839187" cy="990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7462"/>
              <a:ext cx="8248650" cy="17335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2819400"/>
              <a:ext cx="3857625" cy="89535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" y="4038600"/>
            <a:ext cx="8762999" cy="1082674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228600"/>
            <a:ext cx="1247775" cy="3429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763" y="762000"/>
            <a:ext cx="9010650" cy="5286375"/>
            <a:chOff x="4763" y="762000"/>
            <a:chExt cx="9010650" cy="52863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3" y="762000"/>
              <a:ext cx="9010650" cy="29146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438" y="3676650"/>
              <a:ext cx="4391025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75" y="4133850"/>
              <a:ext cx="7486650" cy="5143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4648199"/>
              <a:ext cx="5715000" cy="1400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112" y="228600"/>
            <a:ext cx="8876030" cy="3297554"/>
            <a:chOff x="138112" y="228600"/>
            <a:chExt cx="8876030" cy="32975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575" y="228600"/>
              <a:ext cx="8858250" cy="1409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12" y="1649425"/>
              <a:ext cx="8705849" cy="187641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112" y="3657600"/>
            <a:ext cx="792480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463" y="152400"/>
            <a:ext cx="7834630" cy="3495675"/>
            <a:chOff x="271463" y="152400"/>
            <a:chExt cx="7834630" cy="3495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075" y="152400"/>
              <a:ext cx="3314699" cy="26622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463" y="2814637"/>
              <a:ext cx="7067550" cy="4667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463" y="3209925"/>
              <a:ext cx="6819900" cy="4381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8974" y="3316287"/>
              <a:ext cx="1066800" cy="29527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3962400"/>
            <a:ext cx="7986712" cy="207486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9225" y="304812"/>
            <a:ext cx="8915400" cy="3552825"/>
            <a:chOff x="149225" y="304812"/>
            <a:chExt cx="8915400" cy="3552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225" y="304812"/>
              <a:ext cx="8915399" cy="28193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50" y="3000374"/>
              <a:ext cx="8724900" cy="85725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062" y="4038600"/>
            <a:ext cx="8467725" cy="1390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916</TotalTime>
  <Words>739</Words>
  <Application>Microsoft Office PowerPoint</Application>
  <PresentationFormat>On-screen Show (4:3)</PresentationFormat>
  <Paragraphs>86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Arial</vt:lpstr>
      <vt:lpstr>Arial Black</vt:lpstr>
      <vt:lpstr>Cambria Math</vt:lpstr>
      <vt:lpstr>Freestyle Script</vt:lpstr>
      <vt:lpstr>Gill Sans MT</vt:lpstr>
      <vt:lpstr>Times New Roman</vt:lpstr>
      <vt:lpstr>Gallery</vt:lpstr>
      <vt:lpstr>LEC 1</vt:lpstr>
      <vt:lpstr>Time Value of money تأثر الوقت على المال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LEC: 2</vt:lpstr>
      <vt:lpstr>PowerPoint Presentation</vt:lpstr>
      <vt:lpstr>PowerPoint Presentation</vt:lpstr>
      <vt:lpstr>Note that the above Equation is valid if and only if: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 Comparison of Alternatives</vt:lpstr>
      <vt:lpstr>PowerPoint Presentation</vt:lpstr>
      <vt:lpstr>Non-Equal Lifetimes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Incremental Investment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2 – Question 1 from HW</dc:title>
  <dc:creator>Kathleen Meehan</dc:creator>
  <cp:lastModifiedBy>Ahmed Salem</cp:lastModifiedBy>
  <cp:revision>29</cp:revision>
  <dcterms:created xsi:type="dcterms:W3CDTF">2025-02-15T09:19:31Z</dcterms:created>
  <dcterms:modified xsi:type="dcterms:W3CDTF">2025-03-22T14:28:20Z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2022-02-20T00:00:00Z</vt:filetime>
  </property>
  <property fmtid="{D5CDD505-2E9C-101B-9397-08002B2CF9AE}" pid="3" name="Creator">
    <vt:lpwstr>Acrobat PDFMaker 11 for PowerPoint</vt:lpwstr>
  </property>
  <property fmtid="{D5CDD505-2E9C-101B-9397-08002B2CF9AE}" pid="4" name="LastSaved">
    <vt:filetime>2025-02-15T00:00:00Z</vt:filetime>
  </property>
</Properties>
</file>